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55" r:id="rId2"/>
    <p:sldId id="260" r:id="rId3"/>
    <p:sldId id="258" r:id="rId4"/>
    <p:sldId id="293" r:id="rId5"/>
    <p:sldId id="296" r:id="rId6"/>
    <p:sldId id="306" r:id="rId7"/>
    <p:sldId id="307" r:id="rId8"/>
    <p:sldId id="297" r:id="rId9"/>
    <p:sldId id="335" r:id="rId10"/>
    <p:sldId id="336" r:id="rId11"/>
    <p:sldId id="321" r:id="rId12"/>
    <p:sldId id="337" r:id="rId13"/>
    <p:sldId id="323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08" r:id="rId32"/>
    <p:sldId id="303" r:id="rId33"/>
    <p:sldId id="309" r:id="rId34"/>
    <p:sldId id="304" r:id="rId35"/>
    <p:sldId id="310" r:id="rId36"/>
    <p:sldId id="311" r:id="rId37"/>
    <p:sldId id="312" r:id="rId38"/>
    <p:sldId id="299" r:id="rId39"/>
    <p:sldId id="300" r:id="rId40"/>
    <p:sldId id="313" r:id="rId41"/>
    <p:sldId id="315" r:id="rId42"/>
    <p:sldId id="322" r:id="rId43"/>
    <p:sldId id="301" r:id="rId44"/>
    <p:sldId id="317" r:id="rId45"/>
    <p:sldId id="316" r:id="rId46"/>
    <p:sldId id="319" r:id="rId47"/>
    <p:sldId id="302" r:id="rId48"/>
    <p:sldId id="320" r:id="rId49"/>
    <p:sldId id="294" r:id="rId5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3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CD74CD-D753-8744-A2E1-67B2FE597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70155-4D7F-2D44-B3D5-C68057C51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FAE77-EE34-2340-A9ED-3C17705B29A9}" type="datetimeFigureOut">
              <a:rPr lang="en-US" smtClean="0"/>
              <a:t>9/8/24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96284-9978-2341-943B-BFE1F5F3BE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7816-83AB-8448-B2D4-19B2BB2BAA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B2C29-FF36-7D4C-9472-FCF02029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9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6:52:05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1,'64'1,"-1"1,-2 1,-4-1,10-1,5 2,-4-1,4 1,7-1,-27-1,2 0,-3-1,1 1,5 0,2 1,-3-1,-2 1,37 2,-3-1,-21-2,-23 1,-17-1,-11 0,-1 0,26 0,12-1,23 2,13 5,-3 0,6 4,-3-4,-23-3,-3-2,-10-2,1 0,0 0,4-2,-15 1,4 0,-9 0,-8 1,-4-2,-3 2,9-2,13 2,3 0,10 0,-1 0,10 0,15 0,-24 0,-1 2,3 4,33 2,3 3,2-5,-44-2,-19-2,-2-1,14-1,11 0,17-2,-4-1,5 1,4-2,2 4,-2-2,-23 2,-5-3,10 3,11 0,15 0,-23 0,-20 0,-5 0,10 3,9-3,-6 5,-12-5,-6 1,15-4,14 1,29-2,-40 4,0-1,37 1,-12 0,-13-2,9-2,20-1,-2 2,-22 0,2 3,-18 0,5 0,12 0,4 0,9-1,-1-1,-15 2,-7-1,12 0,-33 2,0 0,20-1,25 7,-6-2,-19 4,-27-5,-6 1,29-3,-6 0,5-1,8 1,2-2,-3 0,-4 0,20 0,-39 0,-14 0,4 0,13 0,-12 0,-3 0,-7 0,5 0,10-2,-1 1,-11-3,-1 3,-5 1,34 7,3-1,10 2,-21-4,-19-3,-7-1,-3 0,9 0,9 0,-3 3,18 1,24 6,7 0,11 0,-18-3,-21-2,-8-3,-16 1,-5-3,0-1,-10 0,13-2,2-5,4 2,8-5,-16 7,-8 1,-2-3,2-2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20:08:20.38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42,'64'10,"0"4,-41-7,1 0,10-5,-19-6,21-4,-22-18,0 10,-9-12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20:08:24.3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0 198,'75'-31,"-10"8,-22 4,-1 2,1-2,-12 3,-9 5,-2 6,4-4,1 0,5 0,-3-1,-2 1,-2-2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4T08:46:41.32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65,'53'0,"0"0,32 0,-31 0,-4 0,10 1,19 1,4 0,-6 1,-3-2,-1 3,9-3,2 1,-2-2,-6-2,14 2,-12 2,11 2,-30 3,-8-3,-1-2,49 1,-45-2,4 0,16 2,1-1,-19-1,-2 0,3 0,0 0,-3 1,1 0,3-1,0 0,41 3,-23-4,-22-1,14 0,30-2,-38 1,1 1,-3-1,0 0,40 0,-13 1,2 3,-4-1,4 1,-14-5,8-6,0 0,-15 0,-19 5,-3 4,29 6,20 1,-39-3,-1-1,31 2,-8-2,2 0,7 5,8-1,-15-1,-7-7,14-4,-33 3,3 0,-2 0,-1 0,48-1,-46-1,-15 0,20-5,-2 6,8 2,16-3,5 1,-17 1,2 1,-4-1,12 1,-6-1,-19 0,-8-1,1-2,-2 0,23 2,20 0,-1 3,11 0,-23 1,4 0,-7-3,0 1,-12-1,5 0,13 3,0 0,-5 0,-2 0,-11 1,-5 0,4-1,-24-3,-1-2,-8 1,-4-8,0 0,3-4,2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4T08:46:47.18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61,'89'5,"0"0,0 0,-4-1,0 0,0 0,-4 0,1 0,-3 0,-6-2,-2 0,-2-1,20 0,-5-1,-13-2,-5-1,33-3,-40-1,3 1,5 3,3 0,11-1,4-1,8 0,1 0,-1-2,-1 0,-7 0,-4-1,-18 1,-5 2,17 0,-40 1,-12 4,2-4,1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4T08:46:49.7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1,'69'6,"0"0,-1 0,18 3,3 0,0-2,2-1,0-2,1 1,-17 0,3 0,-2 1,-2-1,11 0,-4-1,0 0,2 1,-1 0,1-1,-1 0,1-1,-2 0,-7 0,-1 1,-1-1,-4-2,-1 0,0 0,0 1,1-1,2 1,10 0,4 1,4 0,0 1,4 0,3 1,0-1,1 1,1 0,-1 1,-2-2,-9 1,-1-1,-3 0,-4 0,2-2,-5 0,-7-1,-7-1,-8-1,14-4,2 5,3 2,-21-1,5-1,24 3,5 0,-1-2,-1-1,-3 2,-5-1,14-2,-43 0,-18-1,14 0,44 3,-15-1,4 0,-3 1,-1-1,-3-2,-6-1,9-1,-34-2,11 1,12-2,-3-1,-7 1,-21 4,0 1,4 2,-7 1,14-1,-23 0,40-2,-4 0,19-1,-10 1,-18 1,-21 0,-8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6:52:17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787 729,'3'69,"0"-9,-4-20,0 12,0 15,-5 2,0-3,-1-3,3 1,3-8,1-4,-2-18,-1 1,-3-1,1-3,-1-5,4-4,-2 4,1-1,1 6,0-6,2-1,0-1,0 0,0 9,-1 3,-1 6,-5 15,3-2,-1 5,4-3,3-16,-1 7,0-6,-1 7,0 14,0-2,0 3,0-8,1-1,6 7,-1 10,4 1,-1 6,3-7,-1-9,1 0,1-2,-3 3,1-1,-5-18,-2-10,-1-8,-1-6,0 0,-2-2,-2 11,1 12,0 12,0 19,6-23,1 4,1 2,1 0,1-2,0-2,4 29,-9-31,-4-1,1 10,1 4,2 12,-2-12,0-17,-2-18,0-13,0 4,0 16,0 6,0 8,0-2,0-13,-1-5,-2-5,-3 11,-1 14,1 14,2-11,2-11,2-16,0 0,0 10,0 9,0-4,0-14,0 17,0-5,-1 22,0-16,-1-9,-2-2,2-5,-1 0,1-8,-2 4,-2 3,0 10,1-10,4-9,-7-4,-16 12,-10 11,-2-1,12-11,16-18,-5-38,7 22,-9-26,3-8,8 12,-5-31,9 31,0 6,0 6,0 0,4-12,0-2,2-11,-2 10,-2 5,-2 3,0-3,-1-8,-1-12,1-17,-1 0,2 7,0 19,3 10,2-21,3-3,3-16,-1 8,1 7,0 0,-1 6,-1 0,5-24,5-9,5-8,2 10,-7 33,-4 7,0 10,1-5,5-11,2-14,-6 6,-4 2,-6 17,-1 0,0-21,-1-6,3-12,1 8,-2 10,4-6,-5 5,1-11,4-9,0 1,1 5,-2 4,-2 1,1-15,1 1,1 7,1 9,5-7,-2-1,1-2,-5 21,-4 14,2-4,-4 1,2-11,-2 6,0 0,2-1,0-16,-4 6,0-4,-3 17,1 12,0-3,1-7,-2-11,0 7,0 10,0 12,0-9,1-11,0-19,1 15,-1 3,-1 7,0-9,0 0,0 3,0 20,0 9,0 6,0-11,-3 9,2-6,-29 34,-16 30,-17 10,-8 11,5-2,8-2,25-23,0 3,-22 30,-1 8,6-2,8 10,13 1,9-8,13-22,0-20,6-5,0 1,1 18,0 17,0 15,-1-34,0 1,0-1,0 0,0 1,0 1,-2 39,-2-5,-2-1,3-8,0-1,1 7,3 1,-2-30,1 0,4 45,-3-23,3-19,-2-18,2 13,2 3,-1-6,0-9,-1-12,4 5,4 18,0 8,1 19,-6-29,1 1,2 4,2 1,2 6,2 0,1-2,1-2,7 37,-8-17,-12-28,-4-9,0-6,0-8,0 2,0 4,0 2,3 18,-3-3,2-11,-2-2,1 12,1 20,0 6,0-15,-2-24,0-9,0-9,0 1,0 0,2 14,4 14,-1-7,2-7,-1-18,2 2,-1-6,7 20,-2-9,0 13,-2-12,-5-5,6 13,8 27,2 2,-4-8,-8-27,-7-9,7 36,-1-2,2 6,-1-34,9-61,3 0,13-33,-4-1,-6-8,-11 26,-2-4,-2-4,-1 0,2 6,-1 0,0-3,0 3,3-23,-5-4,-7 9,0 4,3-5,3-7,1 8,-2 3,-3 21,4-4,-3-12,2-10,0-2,1 10,2 14,2-7,4-5,-1 0,0-6,-1 3,-6-24,-1-1,-2-2,-2 47,0-2,0-16,-1-3,-4 4,1 1,2-5,-1 3,-10-29,-4 6,8 37,-1-2,-2-5,-2-3,0-6,1 0,4 17,0 2,-7-42,10 24,-8-19,4 32,0-2,0-1,1 0,0 0,2 1,5-27,-1-11,1 0,-2 43,0-1,-5-41,-1 21,-4 4,1 0,-7-13,-4-4,2 22,0 4,-1-10,3 22,-3-3,-4-4,-4 0,-4 0,-2 4,-22-25,9 14,22 5,11 18,7 12,-7 26,-24 24,-15 13,13-2,0 5,1 2,2 3,2 4,2 3,-2 15,3 6,3 10,4 6,8-19,1 2,2 1,-1 4,3-1,0-2,1 17,2-5,1-9,2-4,5-19,1-4,-5 43,5-7,-1-6,1-30,1 4,-1 18,1 3,1 2,0 3,2 11,2 2,1 2,1-1,2-5,-1 2,-3-20,0 3,0-1,-1-3,0-1,0 0,0 3,0 0,0-1,2 22,-1-5,2-16,-1-7,1 13,-5-38,0-15,0 11,1 36,2 25,-1 5,0-9,1-17,5 22,-2-36,0 0,-1-1,0-2,-2-2,-1-3,-1 12,-2-13,0-12,3-1,-1 13,-1 37,0 4,-4-1,1-31,0-26,2-3,1-9,0 8,-1 18,0 30,0-26,0 1,0 32,0-19,2-37,-2-12,2 0,-2-1,0 3,0-6,25-48,-9-7,19-45,-16 4,-3 7,-4-8,-4 31,0-5,4-20,2-5,2-4,0-1,0 0,0 5,-2 25,-2 4,1-27,-6 5,-2 5,2-2,7-4,1 19,2-7,0-20,1-3,0-1,-1-1,-5 0,-4 2,-3 14,-3 3,-1 12,-1 1,1 0,-1 2,2-34,-2 6,-3-3,0 3,0 11,3 4,2 5,7-35,-4 49,0-1,2-2,-1 1,4-40,3-5,-6 35,1-4,-1-4,1-1,-2 4,0 1,0 8,0 0,0 3,0 0,0-3,0-2,1-9,-1-1,-3 7,-3 0,-1-6,-2 1,1 9,-1 1,-5-41,9 34,8 25,11 19,15 3,-1 8,-6 4,-14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6:52:27.5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4 246,'-2'46,"1"-5,0-12,1 5,2 1,2 5,1-8,4 5,0-5,0-5,-2-5,0-9,1-2,7-2,2-1,7 3,12 8,26 5,11-3,3-3,-20-10,-21-3,-16-2,-2-1,4-2,18-2,18-2,0 1,-4-4,-5 2,-2 0,19-1,-9 3,-14 0,-19 1,-16 2,26-2,11-5,15 1,-5-7,-7 0,-7-7,8-3,-16 3,-4 5,-15 5,-6 4,10-24,-1-2,3-17,-7 1,-10 5,-2 2,-3 6,-3 13,-14 3,-14-1,-7 4,-5-6,12 9,-4-2,-10-8,-17-4,-26-5,16 10,11 4,30 10,23 5,0 0,-8 7,4 1,-8 3,10 1,-1 1,-12 6,-9 7,-4 0,5-3,1-5,9-7,2 4,8 0,6 4,4 0,1 1,1 9,7 1,4 4,5-8,0-9,-3-7,13 5,16 5,12 3,5-4,-19-6,-12-7,4-1,10-2,21 0,0 0,-10-3,-18-1,-17-2,-4-3,1-4,8-6,-3-3,-5-1,-8 2,-5 0,-6 1,-9-4,-23-7,-10 5,-15-5,6 9,1-2,7 2,6 4,6 6,-15 0,-5 1,7 0,12 4,20 7,3 8,-12 10,5 2,-1 5,0 4,-4 10,-3 10,11 1,9-13,13-18,3-12,16-11,19-4,38-8,13-8,4-3,-29 3,-18-6,-27 7,-4-5,-12 7,-6-3,-25-12,-21-3,-2 2,3 16,28 16,7 6,-10 5,-12 12,-6 4,4 1,15-9,11-8,8-4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08:57:19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938 1 24575,'-27'18'0,"-3"3"0,-12 8 0,6-1 0,3-1 0,7 4 0,-8 9 0,4 1 0,3-5 0,5-6 0,5-8 0,-1 7 0,0 9 0,2-5 0,-2 2 0,1-8 0,-4 1 0,-3 7 0,-2 1 0,0 11 0,-1 4 0,2-3 0,0-4 0,8-11 0,0-10 0,6-2 0,-3 0 0,-4 9 0,-1 0 0,2 0 0,0-7 0,6 0 0,-2-1 0,2-1 0,4-7 0,0-2 0,-2-2 0,-1 1 0,-1 1 0,1 0 0,4-3 0,-2 1 0,5-5 0,-1-2 0,0-7 0,-5-14 0,-4-2 0,-6-20 0,-4-9 0,6-4 0,3-1 0,7 18 0,4 12 0,2 13 0,-1 0 0,2-6 0,0-16 0,0 4 0,0 2 0,0 21 0,2 46 0,1-9 0,0 24 0,2-15 0,1-3 0,5 11 0,2 0 0,0 1 0,-2-7 0,-3-7 0,-1-12 0,-3-9 0,0-2 0,0 4 0,2 5 0,1-2 0,2-1 0,-3-6 0,0-4 0,-2-1 0,-3-7 0,7-2 0,2-4 0,12-10 0,18-10 0,6-5 0,0 2 0,-4 8 0,-8 9 0,4-1 0,-7 4 0,-8 0 0,31-5 0,-2-1 0,7-1 0,11-2 0,2 1 0,1-3 0,-5 3 0,12-2 0,-54 14 0,-22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08:57:24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1415 24575,'9'-23'0,"7"-8"0,17-11 0,-4 2 0,3-2 0,-17 17 0,-4 5 0,-3-4 0,4-8 0,12-24 0,8-11 0,7-8 0,-2 6 0,-7 17 0,-7 14 0,0 2 0,4 3 0,12-14 0,0 11 0,-5 1 0,-1 6 0,-4-2 0,4-6 0,-6 5 0,-9 9 0,-9 13 0,3 4 0,17-11 0,23-15 0,-2-2 0,-3 2 0,-19 10 0,-6 7 0,4-4 0,-1 2 0,-5 4 0,-7 3 0,4-3 0,1-4 0,7-5 0,-10 8 0,-2 3 0,-2-1 0,23-20 0,-7 8 0,7-8 0,-23 22 0,-15 8 0,-54 2 0,0-3 0,-31 1 0,38-2 0,21 3 0,17 0 0,6 1 0,-3-1 0,-1 0 0,-7-4 0,1 3 0,3-1 0,8 3 0,4 0 0,15 0 0,21 3 0,27 5 0,12 1 0,-16 0 0,-9-5 0,-26-4 0,-1 2 0,-3-2 0,2 4 0,2-3 0,1 4 0,-8-3 0,0 0 0,-7-2 0,0 2 0,-4 2 0,-5 5 0,0 3 0,-1 0 0,-4 1 0,-11 10 0,-2 2 0,-6 8 0,6-10 0,5-2 0,0-5 0,6-2 0,-3 2 0,5 2 0,2 2 0,-5 15 0,6-6 0,-4-3 0,5-12 0,1-6 0,1-2 0,-1 1 0,1-3 0,0-1 0,-1 2 0,0 5 0,0 2 0,0-1 0,1-3 0,0-2 0,0 0 0,0 0 0,0 0 0,0 2 0,0 3 0,0 3-6784,0 0 6784,0-7 0,0-2 0,0-5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09:02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1301 24575,'51'25'0,"30"4"0,23 4 0,-23-11 0,9 1 0,5 1 0,0 0-861,-15-3 0,2 2 0,1-1 0,1 0 1,-1 0 860,2-2 0,1-1 0,0 1 0,-2-1 0,-3 0 0,2 2 0,-4 0 0,-1 0 0,1 0-147,0 0 0,1 1 1,-1-1-1,0 0 147,-2 0 0,0-1 0,-1-1 0,0-1 235,21 3 0,-2-1 0,-3-3-235,-17-5 0,-2 0 0,-4-3 0,12-1 0,-5-2 0,-9 0 0,-2 1 0,-3 2 0,-5 0 2040,13 3-2040,-20-7 1660,-22-5-1660,-3-1 486,-6-3-486,-5-5 0,9-12 0,10-23 0,9-16 0,-1-11 0,-1-5 0,-4 0 0,-6 34 0,3 0 0,31-32 0,-28 37 0,2 1 0,29-31 0,-18-5 0,-21 29 0,1-2 0,6-6 0,4 0 0,10-4 0,3 0 0,7-4 0,3 0 0,-2 3 0,0 2 0,-11 8 0,2 1 0,10 1 0,5 3 0,13 0 0,6 3-229,-21 10 0,3 0 1,1-1 228,7-4 0,2 0 0,1 0 0,1 1 0,1 0 0,1 0-449,6-2 1,2 0-1,1 1 449,-17 9 0,2 0 0,-1 1 0,-2 1 0,12-1 0,-2 1 0,-2 4-9,-5 2 1,-1 4-1,-5 4 9,8 9 0,-5 6 0,0 3 0,2 4 0,-5 2 0,4 3 0,3 0-552,8 1 0,4 1 0,4 0 552,-4-1 0,6 1 0,1-1 0,-4 0 0,-10-2 0,-1-1 0,-3 0 0,-4-1 193,7 1 1,-4 0 0,-9-2-194,-6-1 0,-11 0 1266,-4 7-1266,35 8 0,-4 0 0,-4-7 26,-41-14-26,-14-7 1841,42-4-1841,-4 2-6784,15-4 6784,-40 5 0,-23-5 0,-7 2 0,-1-14 0,-6-5 0,-4-15 0,-11-9 6784,-9-5-6784,3 3 0,2 9 0,8 13 0,10 19 0,12 14 0,4 14 0,4 4 0,-7 2 0,1 11 0,13 18 0,14 16 0,-1-10 0,-6-21 0,-19-21 0,-11-12 0,0 1 0,-1 0 0,-2 0 0,-5 1 0,-25 5 0,-18 6 0,-14-4 0,-4 1 0,11-8 0,8 2 0,11 2 0,11-2 0,8 1 0,5-3 0,3 0 0,3-2 0,6-3 0,3-2 0,3-3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6:14:47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83 24575,'12'5'0,"-2"-1"0,6-3 0,8 0 0,17 1 0,10 1 0,5-1 0,8-2 0,-9 0 0,7 0 0,-5 2 0,-8-1 0,-2 1 0,-6 0 0,16 0 0,-9 1 0,6-1 0,8 1 0,2 0 0,-4-1 0,-2-1 0,31 0 0,-52-3 0,-15 0 0,1 1 0,0 1 0,-2 0 0,3-3 0,5 2 0,-1-4 0,-2 2 0,-12 1 0,1-1 0,20 2 0,2-1 0,-1 1 0,-13-1 0,-3 0 0,-3-1 0,15-2 0,4-2 0,-1 1 0,0-1 0,-16 4 0,-9 1 0,2-1 0,-1 0 0,2 1 0,-6 1 0,-7 1 0</inkml:trace>
  <inkml:trace contextRef="#ctx0" brushRef="#br0" timeOffset="5000">1729 53 24575,'2'19'0,"-1"1"0,0-2 0,-1 2 0,-2 2 0,1 6 0,0 3 0,1 1 0,0 5 0,0-2 0,0 4 0,0-4 0,0-8 0,0-3 0,0-1 0,0-2 0,-2 6 0,2-1 0,-2 2 0,2 1 0,0-6 0,0-1 0,0-1 0,0-3 0,0-1 0,0-2 0,0-1 0,0 0 0,0 2 0,0 2 0,0-2 0,0 2 0,0-5 0,0 2 0,0-1 0,0 0 0,0 5 0,0 2 0,0 1 0,0-4 0,0 2 0,0-5 0,0 7 0,0-2 0,0-2 0,0 3 0,0-3 0,0-1 0,0-3 0,2-2 0,-2-1 0,2-1 0,-2 1 0,0-2 0,0 6 0,0-3 0,0 1 0,0-6 0,0-1 0,0 1 0,0 3 0,-1 1 0,0 2 0,0 2 0,0-1 0,1 5 0,0-3 0,0 1 0,0-3 0,0 4 0,0 3 0,0-3 0,0 1 0,0-8 0,2 3 0,-2-2 0,2 1 0,-2-1 0,1 6 0,2 3 0,-2 2 0,2-1 0,-1-5 0,1 2 0,0 2 0,0-3 0,-2 1 0,2-3 0,-1 1 0,4 5 0,-2-1 0,1-1 0,-2-4 0,0-3 0,-3-6 0,2 1 0,-2-2 0,0-1 0,0 1 0,0-1 0,0-1 0,0 2 0,0-2 0,0-1 0,0-1 0,0 2 0,2 4 0,0 2 0,0-2 0,-1 8 0,-1-1 0,0 13 0,-2 7 0,1 7 0,0 0 0,1-5 0,-1-3 0,0-2 0,-1-1 0,2 2 0,0-8 0,2 1 0,-2-1 0,2 1 0,-2-2 0,0-5 0,0-5 0,0-3 0,1-1 0,0-1 0,0 1 0,0 0 0,-1 1 0,0 4 0,0 6 0,2 5 0,-1 3 0,0-1 0,-1-6 0,2 2 0,-1 1 0,0 0 0,-1 2 0,0-3 0,0 1 0,1 14 0,1 9 0,-1 2 0,0 12 0,-1-3 0,-2-3 0,2-4 0,-4-11 0,3-4 0,-3 5 0,4 1 0,-2 7 0,-2 13 0,-1 14 0,-1-2 0,-1-7 0,4-16 0,1-10 0,2 2 0,-2-5 0,1 3 0,0 0 0,1 6 0,-2 1 0,1-4 0,0-6 0,0 1 0,-1-1 0,1-4 0,0-3 0,1-8 0,0 1 0,0-1 0,0 2 0,-2 6 0,1 6 0,-1-5 0,2-8 0,0-13 0,0-4 0,0 3 0,0 6 0,0 1 0,0 1 0,-2 7 0,1-1 0,-2 1 0,2-2 0,0-7 0,1 2 0,0-8 0,0-4 0,0-3 0,0 5 0,0 2 0,0 4 0,0 0 0,0 5 0,0 7 0,1-4 0,0-1 0,0-10 0,-1 2 0,0-2 0,0 3 0,0 0 0,0-2 0,0 0 0,0-6 0,0-3 0,0-2 0,2 0 0,-2 0 0,3-7 0,-3 5 0,2-6 0</inkml:trace>
  <inkml:trace contextRef="#ctx0" brushRef="#br0" timeOffset="7049">1741 4895 24575,'-4'11'0,"-6"-2"0,-2 0 0,-1-3 0,-3-2 0,6-3 0,0-1 0,-2 3 0,5 0 0,-14 1 0,3-2 0,-15 4 0,-6-2 0,-5 4 0,-15 2 0,-2-4 0,-4 2 0,-1-5 0,10 0 0,2 2 0,-3-3 0,-2 2 0,-13-6 0,16 3 0,-1-2 0,15-1 0,-4 0 0,1-2 0,1 0 0,7 1 0,1 2 0,2-1 0,-5-1 0,12-1 0,7 2 0,13-1 0,-2 3 0,-5-1 0,-2-1 0,2 2 0,7-2 0,-1 2 0,-15-1 0,0-1 0,-4 0 0,14 0 0,2 2 0,7 0 0,-9 0 0,5 0 0,-5 0 0,1 0 0,1 0 0,4 0 0,1 0 0,-1 0 0,0 0 0,-11-2 0,9 2 0,-8-2 0,11 2 0,1-1 0,2 0 0,-3 0 0,4 1 0,-1 0 0</inkml:trace>
  <inkml:trace contextRef="#ctx0" brushRef="#br0" timeOffset="9334">128 4955 24575,'1'-49'0,"0"14"0,1-22 0,1 18 0,-3 0 0,2 6 0,-2 2 0,0 9 0,0-5 0,-2-1 0,1-3 0,-4-8 0,2 17 0,-1-7 0,0 10 0,2-20 0,-1 5 0,2-23 0,1 8 0,0-20 0,0 1 0,0-2 0,3 4 0,-3 2 0,3 5 0,-3 5 0,0 20 0,0 3 0,0-3 0,0-4 0,0-10 0,0-15 0,0 4 0,0-5 0,0 8 0,0 9 0,0 0 0,0-18 0,0 15 0,0-14 0,0 18 0,1-6 0,0-19 0,1-10 0,-2 36 0,-2-1 0,1 2 0,0 1 0,-8-35 0,5 27 0,-2-1 0,0 2 0,-1 0 0,2-4 0,0-1 0,0 7 0,0 1 0,0-34 0,-1 7 0,0 12 0,2 9 0,1 9 0,0-10 0,2 6 0,-3-1 0,3 12 0,-1 0 0,2-1 0,-2-11 0,1 5 0,1-3 0,4-9 0,-1-2 0,2-7 0,-1-7 0,-3-2 0,1 2 0,-2 8 0,0 20 0,0 8 0,0-9 0,3-4 0,-3-13 0,2 7 0,-2 11 0,0 7 0,1-4 0,1-7 0,-1-13 0,1 10 0,-2 11 0,0 12 0,0-1 0,1-10 0,0-9 0,1-1 0,-1 10 0,0 4 0,1 3 0,2 0 0,0 1 0,-1 5 0,0 11 0,-3 3 0,0 10 0,0-3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4T16:15:01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 24575,'-7'29'0,"0"3"0,-3 13 0,1 14 0,1 8 0,2 10 0,2-32 0,1-1 0,0 37 0,-2 2 0,4-10 0,4-5 0,1 3 0,-2-29 0,0 1 0,3 32 0,-3 2 0,-1-33 0,1-19 0,1-18 0,7-7 0,9 0 0,13-1 0,0-2 0,1 1 0,-10 0 0,1 2 0,-2 0 0,-5-1 0,2 1 0,-1-2 0,6 1 0,10 0 0,8-1 0,8 1 0,23-3-6784,-8 3 6784,-16-1 0,-20 2 0,-23-1 0,1 0 0,7-2 0,5-1 0,3-1 6784,0 3-6784,-10 1 0,-4 1 0,-6 0 0,9-2 0,5 0 0,3 0 0,-4 0 0,-8 2 0,-5 0 0,1 0 0,2 0 0,4-1 0,4-1 0,-1-1 0,-3 1 0,4-4 0,-6 2 0,6-3 0,-9 3 0,0 0 0,-4-2 0,4-12 0,0-9 0,2-8 0,0-5 0,2-1 0,1-4 0,4-3 0,-6 5 0,0 7 0,-4 6 0,-2 10 0,2-2 0,-1-1 0,-1-6 0,0 1 0,-2-4 0,0 3 0,-1-9 0,1-2 0,1-2 0,0 6 0,0 13 0,-2 6 0,1 0 0,-3-9 0,3 0 0,0 4 0,1 7 0,0 1 0,0-5 0,0-1 0,0 5 0,-2 8 0,-1 7 0,-29 5 0,-12 1 0,-32 1 0,14-4 0,0-5 0,14-4 0,9 3 0,1-1 0,11 4 0,9 0 0,-3 0 0,4 0 0,-6 0 0,3 0 0,0 0 0,2 1 0,4 1 0,0 0 0,3-2 0,-5 1 0,-2-1 0,-4 0 0,5 0 0,5 0 0,4 0 0,-7 0 0,-1 0 0,3 0 0,5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20:08:18.88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0 302,'60'-33,"-9"7,-43 25,11-4,17-7,5 2,26-6,-27 8,-3 1,-19 3,6 5,2-6,5 4,-3-11,-31-33,11 17,-20-30,11 38,-20 9,-8 12,-12 9,-12 4,13 2,2 5,12-2,17-3,4 12,5 2,0 11,0-7,0-18,0-6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75182-76CF-564F-947C-19123E22F84F}" type="datetimeFigureOut">
              <a:rPr lang="en-US" smtClean="0"/>
              <a:t>9/8/24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E919-F0C9-3242-B799-B1AECE33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0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P_n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\{ f : [0,1] \to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{C}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f(x) = a_0 + a_1 x + a_2 x^2 +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x^n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\;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{a} \in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{C}^{n+1} \right\}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D_{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= i \delta_{j,i-1},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=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0 &amp; 1 &amp; 0 &amp; 0 &amp; 0 \\  0 &amp; 0 &amp; 2 &amp; 0 &amp; 0 \\ 0 &amp; 0 &amp; 0 &amp; 3 &amp; 0 \\ 0 &amp; 0 &amp; 0 &amp; 0 &amp; 4 \\ 0 &amp; 0 &amp; 0 &amp; 0 &amp; 0   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1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c_\ell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c^\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dag_k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\{c_\ell, c^\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dag_k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\} = \delta_{\ell k}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\sum_{k\ell}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_{k\ell}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c_\ell + \sum_{k\ell} \beta_{k\ell} c^\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dag_k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c_\ell + \sum_{k\ell} \gamma_{k\ell} c^\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dag_k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c^\dag_\ell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6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0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 = \sum_{i=1}^n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{e}_i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p(x) = \sum_{i=0}^n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x^i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1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= \sum_{i=1}^n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longrightarrow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 \in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{F}^n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= \sum_{i=1}^n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longrightarrow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 \in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{F}^n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v_1 + v_2 = \sum_{i=1}^n ( x_{i1} + x_{i2} 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longrightarrow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{x}_1 +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{x}_2 \in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{F}^n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A(\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{x})_i = \sum_{j=1}^n A_{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x_j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A_{11} &amp; A_{12}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A_{1n} \\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A_{21} &amp; A_{22}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A_{2n}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A_{m1} &amp; A_{m2}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A(\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{x}) =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A_{11} &amp; A_{12}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A_{1n} \\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A_{21} &amp; A_{22}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A_{2n}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A_{m1} &amp; A_{m2}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x_1 \\ x_2 \\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\\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7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\braket{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v,v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'} = \sum_{i=1}^n\sum_{j=1}^n \bar{x}_i \braket{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b_j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x_j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{x}^H S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5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\in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{F}^{m \times n} = M(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m,n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{F})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A_{11} &amp; A_{12}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A_{1n} \\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A_{21} &amp; A_{22}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A_{2n}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A_{m1} &amp; A_{m2}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A_{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B_{11} &amp; B_{12}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B_{1o} \\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B_{21} &amp; B_{22}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B_{2o}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B_{n1} &amp; B_{n2}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B_{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=  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 C_{11} &amp; C_{12}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C_{1o} \\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C_{21} &amp; C_{22}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C_{2o}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\\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C_{m1} &amp; C_{m2}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C_{mo}  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5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(A^T)_{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= A_{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qquad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0 &amp; 1 \\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2 \\ 0 &amp; -1 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}^T =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0 &amp; \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0 \\ 1 &amp; 2 &amp; -1 \end{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bmatrix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2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E919-F0C9-3242-B799-B1AECE3352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C1EB-790F-7247-B712-69DCB0F4B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8623E-537A-2945-B5E4-9D08D4C7A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Avenir Light" panose="020B0402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1C7F8-B58E-604D-A02C-070D6C28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F301B-4C39-0C47-84B5-C6E5C64B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C04B6-F326-A341-8E70-5CB83B9C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1158-DDBA-454E-8AA8-83D0A93C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20D54-E3CC-814E-B95B-722031226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FFF5-EB56-AE4B-9EC6-C858B62A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C202-950A-DF4D-AFFD-AA16FEC9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F1720-E80A-C048-B79F-12BC4A88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A97F3-399B-1E49-BAAE-1EB7BABC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3C54-1FD4-2344-B0DF-833D4539B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C0DC5-F258-F643-9273-9055763B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10FB3-D17B-0745-BB26-3BF57D49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E213-EF8C-2F40-A454-3D87264F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0FED-DAB5-6B45-B960-22991262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B706-255C-3146-9F9E-F88AC35F8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06BE-E0BB-C648-AF7B-8A11A787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5BC4-D876-9E41-AFCA-EFA8C5D6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C440-05E9-5344-A10B-9583EC7A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5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7747-424C-CC49-B42D-9CFF20A6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69FE1-B144-FD43-BCBB-7EB207AD4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26F06-4676-F147-BD72-BA6C2255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312DE-9F8B-1B46-BEAB-A0E64C8E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1587B-C584-6E49-9DC1-05A03BA3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0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C939-684D-3942-858D-FCE38841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6A0E-44ED-AA47-9766-B6231F122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725E7-AF4A-954B-8C32-B1510E1EC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99DA2-228B-5347-B6F5-FFE3C09D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25300-0828-1046-8AF6-87272DDF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553BA-D3FC-9C46-8CE5-F7C5B2DC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19BF-E28B-1C46-832F-9E19C73C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8F2A9-790A-2A49-9DAC-7676B5AC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358EF-1087-A94E-8677-2CFDDE4A3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DEB7C-61D2-7F4C-BF4B-D18808F4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732E1-84AB-154A-8252-AC83C03E6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7F135-14CD-E843-A5AD-98174C3C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5D097-D07F-AA41-A041-003211CE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FAAF5-B118-794A-B8BA-066FCBB5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E4F8-5FE9-144C-B46C-537B4E32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B3810-E53E-854B-9465-A7A0C18E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E7316-AE10-7F49-A664-6D7C2895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38E90-4979-9F4A-B49E-49051AD0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50404-32C1-6740-A402-0131D3C9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61101-66D6-6D45-A183-FE8564D7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F2A5-FB5B-9A4B-9A3D-289EDD5A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F042-3C93-7143-8DA8-CC601C8E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CD37-625B-BA45-8A19-05522A0E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3ECDC-9174-1042-9741-20DC919AD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24C80-DD37-AF47-9416-92A21ACB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0D0E9-FCA4-D34D-99E5-8D06AA85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A876A-BFE5-044B-BAE9-8438035A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B4AF-738D-3548-BD3A-A772FF71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51A7B-68E4-6E4C-945A-21C255F33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F8974-7061-4643-9131-821367192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5D842-A0F2-B74E-B1A7-F9BA33E5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E0F-F1B2-EF4B-A8EE-E2FBA9EDBFA7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3807B-6BAE-B740-8D16-D64C936D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3A91-12B0-F84D-9EF4-8868F45C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1548-D5B3-2748-B836-73DB3769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02C7F-E0DA-364C-8BC3-70E46E95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93C3-1050-824B-BA69-AB9ED692D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94690-652E-BD46-94F4-E3DE17C23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D075E0F-F1B2-EF4B-A8EE-E2FBA9EDBFA7}" type="datetimeFigureOut">
              <a:rPr lang="en-US" smtClean="0"/>
              <a:pPr/>
              <a:t>9/8/24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010CA-2EF1-0A49-8F1E-1D872244A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894D-556E-E647-B8F8-4ABD71696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5BF1548-D5B3-2748-B836-73DB37690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3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aw.githubusercontent.com/simenkva/esqc_material/main/notebooks/Lecture%202%20-%20plane%20transformations.ipyn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GKESu5atV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qc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4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22.png"/><Relationship Id="rId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47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49.emf"/><Relationship Id="rId5" Type="http://schemas.openxmlformats.org/officeDocument/2006/relationships/image" Target="../media/image26.png"/><Relationship Id="rId10" Type="http://schemas.openxmlformats.org/officeDocument/2006/relationships/image" Target="../media/image48.emf"/><Relationship Id="rId4" Type="http://schemas.openxmlformats.org/officeDocument/2006/relationships/customXml" Target="../ink/ink9.xml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13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emf"/><Relationship Id="rId7" Type="http://schemas.openxmlformats.org/officeDocument/2006/relationships/customXml" Target="../ink/ink2.xml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emf"/><Relationship Id="rId5" Type="http://schemas.openxmlformats.org/officeDocument/2006/relationships/customXml" Target="../ink/ink1.xml"/><Relationship Id="rId10" Type="http://schemas.openxmlformats.org/officeDocument/2006/relationships/image" Target="../media/image15.png"/><Relationship Id="rId4" Type="http://schemas.openxmlformats.org/officeDocument/2006/relationships/image" Target="../media/image13.emf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customXml" Target="../ink/ink5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6.xml"/><Relationship Id="rId5" Type="http://schemas.openxmlformats.org/officeDocument/2006/relationships/customXml" Target="../ink/ink4.xml"/><Relationship Id="rId10" Type="http://schemas.openxmlformats.org/officeDocument/2006/relationships/image" Target="../media/image19.emf"/><Relationship Id="rId4" Type="http://schemas.openxmlformats.org/officeDocument/2006/relationships/image" Target="../media/image17.emf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67229C-8B0D-7344-9C85-1807B929D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/>
              <a:t>By Simen Kvaal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FF875-61BC-C592-1D71-D79CAD3A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728" y="1417913"/>
            <a:ext cx="4942280" cy="40221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A9050D-4BB1-FABE-F184-AE2236E9A66A}"/>
              </a:ext>
            </a:extLst>
          </p:cNvPr>
          <p:cNvSpPr txBox="1">
            <a:spLocks/>
          </p:cNvSpPr>
          <p:nvPr/>
        </p:nvSpPr>
        <p:spPr>
          <a:xfrm>
            <a:off x="643467" y="804822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ESQC 2024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Mathematical Methods</a:t>
            </a:r>
            <a:br>
              <a:rPr lang="en-US" sz="4400" dirty="0"/>
            </a:br>
            <a:r>
              <a:rPr lang="en-US" sz="4400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17560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C492-A52D-8546-BCE2-049DB936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matrices working in 2D Euclidean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23FE-7C2E-AC4F-9256-5FDB4E9C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pPr lvl="1"/>
            <a:r>
              <a:rPr lang="en-US" dirty="0">
                <a:hlinkClick r:id="rId2"/>
              </a:rPr>
              <a:t>Lecture 2 – plane </a:t>
            </a:r>
            <a:r>
              <a:rPr lang="en-US" dirty="0" err="1">
                <a:hlinkClick r:id="rId2"/>
              </a:rPr>
              <a:t>transformations.ipynb</a:t>
            </a:r>
            <a:endParaRPr lang="en-US" dirty="0"/>
          </a:p>
          <a:p>
            <a:r>
              <a:rPr lang="en-US"/>
              <a:t>Examples </a:t>
            </a:r>
            <a:r>
              <a:rPr lang="en-US" dirty="0"/>
              <a:t>of: rotation, reflection, scaling</a:t>
            </a:r>
          </a:p>
        </p:txBody>
      </p:sp>
    </p:spTree>
    <p:extLst>
      <p:ext uri="{BB962C8B-B14F-4D97-AF65-F5344CB8AC3E}">
        <p14:creationId xmlns:p14="http://schemas.microsoft.com/office/powerpoint/2010/main" val="194724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446F-F410-FD49-AEF7-F5815563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94E4-19BA-D442-A6A0-320DB8FF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4694527"/>
          </a:xfrm>
        </p:spPr>
        <p:txBody>
          <a:bodyPr/>
          <a:lstStyle/>
          <a:p>
            <a:r>
              <a:rPr lang="en-US" dirty="0"/>
              <a:t>A matrix has a set of </a:t>
            </a:r>
            <a:r>
              <a:rPr lang="en-US" i="1" dirty="0"/>
              <a:t>columns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What happens if we compute </a:t>
            </a:r>
            <a:r>
              <a:rPr lang="en-US" i="1" dirty="0"/>
              <a:t>A</a:t>
            </a:r>
            <a:r>
              <a:rPr lang="en-US" b="1" dirty="0"/>
              <a:t>x</a:t>
            </a:r>
            <a:r>
              <a:rPr lang="en-US" dirty="0"/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846A4-CD43-194C-B810-260979C9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2186854"/>
            <a:ext cx="65913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54E19-955D-A74B-A9AB-1C70308FC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5299364"/>
            <a:ext cx="1879600" cy="97790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F2C95476-ED65-3F4B-8DB7-11E5ED4177CD}"/>
              </a:ext>
            </a:extLst>
          </p:cNvPr>
          <p:cNvSpPr/>
          <p:nvPr/>
        </p:nvSpPr>
        <p:spPr>
          <a:xfrm>
            <a:off x="6816437" y="4294909"/>
            <a:ext cx="3449781" cy="2161309"/>
          </a:xfrm>
          <a:prstGeom prst="wedgeEllipseCallout">
            <a:avLst>
              <a:gd name="adj1" fmla="val -89508"/>
              <a:gd name="adj2" fmla="val 15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linear combination of the columns</a:t>
            </a:r>
          </a:p>
        </p:txBody>
      </p:sp>
    </p:spTree>
    <p:extLst>
      <p:ext uri="{BB962C8B-B14F-4D97-AF65-F5344CB8AC3E}">
        <p14:creationId xmlns:p14="http://schemas.microsoft.com/office/powerpoint/2010/main" val="385034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1935E-255A-694C-B9AD-09261549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0" y="677862"/>
            <a:ext cx="14258583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87D1-F8CC-524F-ADF0-A5E2FB32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B4F6-1162-AB47-8B99-1C4378A72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column space of the identity matrix?</a:t>
            </a:r>
          </a:p>
          <a:p>
            <a:r>
              <a:rPr lang="en-US" dirty="0"/>
              <a:t>The columns are the standard basis vectors – a basis for 𝔽</a:t>
            </a:r>
            <a:r>
              <a:rPr lang="en-US" baseline="30000" dirty="0"/>
              <a:t>3</a:t>
            </a:r>
          </a:p>
          <a:p>
            <a:r>
              <a:rPr lang="en-US" baseline="30000" dirty="0"/>
              <a:t>… </a:t>
            </a:r>
            <a:r>
              <a:rPr lang="en-US" dirty="0"/>
              <a:t> so the column space should be 𝔽</a:t>
            </a:r>
            <a:r>
              <a:rPr lang="en-US" baseline="30000" dirty="0"/>
              <a:t>3</a:t>
            </a:r>
            <a:r>
              <a:rPr lang="en-US" dirty="0"/>
              <a:t> as well!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AB6A1-0DCB-894E-AAF4-725469E95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32" y="3566030"/>
            <a:ext cx="3086100" cy="123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6A377-89DD-F949-9E89-7FE8A32BE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70" y="3566030"/>
            <a:ext cx="5740400" cy="123190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B39F15F-AA92-0A4E-B793-122CEDB057EE}"/>
              </a:ext>
            </a:extLst>
          </p:cNvPr>
          <p:cNvSpPr/>
          <p:nvPr/>
        </p:nvSpPr>
        <p:spPr>
          <a:xfrm>
            <a:off x="8132618" y="4613564"/>
            <a:ext cx="2327564" cy="1879311"/>
          </a:xfrm>
          <a:prstGeom prst="wedgeEllipseCallout">
            <a:avLst>
              <a:gd name="adj1" fmla="val 49223"/>
              <a:gd name="adj2" fmla="val -61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Arbitrary in 𝔽</a:t>
            </a:r>
            <a:r>
              <a:rPr lang="en-US" sz="28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49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127A-6B53-844C-ABCC-A3A599A2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of linear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ADCB-4438-9B42-9AA1-DA804D1F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A </a:t>
            </a:r>
            <a:r>
              <a:rPr lang="en-US" dirty="0"/>
              <a:t>∈ 𝔽</a:t>
            </a:r>
            <a:r>
              <a:rPr lang="en-US" i="1" baseline="30000" dirty="0" err="1"/>
              <a:t>n</a:t>
            </a:r>
            <a:r>
              <a:rPr lang="en-US" baseline="30000" dirty="0" err="1"/>
              <a:t>⨉</a:t>
            </a:r>
            <a:r>
              <a:rPr lang="en-US" i="1" baseline="30000" dirty="0" err="1"/>
              <a:t>n</a:t>
            </a:r>
            <a:r>
              <a:rPr lang="en-US" i="1" baseline="30000" dirty="0"/>
              <a:t> </a:t>
            </a:r>
          </a:p>
          <a:p>
            <a:r>
              <a:rPr lang="en-US" dirty="0"/>
              <a:t>System of linear equations: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does this system have a unique solution?</a:t>
            </a:r>
          </a:p>
          <a:p>
            <a:r>
              <a:rPr lang="en-US" dirty="0"/>
              <a:t>Answer: When the matrix has rank </a:t>
            </a:r>
            <a:r>
              <a:rPr lang="en-US" i="1" dirty="0"/>
              <a:t>n / </a:t>
            </a:r>
            <a:r>
              <a:rPr lang="en-US" dirty="0"/>
              <a:t>col. space is a basis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5C2D0-345C-4F47-8EAD-1ED06106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091" y="3134014"/>
            <a:ext cx="4673600" cy="219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A8D2D-7784-F647-B5E0-97EC07D3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582" y="3889664"/>
            <a:ext cx="1016000" cy="34290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BED5E4AA-500B-FF4A-9175-4C5AFD9165DC}"/>
              </a:ext>
            </a:extLst>
          </p:cNvPr>
          <p:cNvSpPr/>
          <p:nvPr/>
        </p:nvSpPr>
        <p:spPr>
          <a:xfrm>
            <a:off x="6728691" y="1526886"/>
            <a:ext cx="3135745" cy="1902114"/>
          </a:xfrm>
          <a:prstGeom prst="wedgeEllipseCallout">
            <a:avLst>
              <a:gd name="adj1" fmla="val -67225"/>
              <a:gd name="adj2" fmla="val -59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main problem in linear algebra</a:t>
            </a:r>
          </a:p>
        </p:txBody>
      </p:sp>
    </p:spTree>
    <p:extLst>
      <p:ext uri="{BB962C8B-B14F-4D97-AF65-F5344CB8AC3E}">
        <p14:creationId xmlns:p14="http://schemas.microsoft.com/office/powerpoint/2010/main" val="8094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3E94-9E63-FB4A-A333-4A11EBB8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ECD0-6B1B-2643-9087-19FE3E56D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26382" cy="4351338"/>
          </a:xfrm>
        </p:spPr>
        <p:txBody>
          <a:bodyPr/>
          <a:lstStyle/>
          <a:p>
            <a:r>
              <a:rPr lang="en-US" dirty="0"/>
              <a:t>A method for solving linear systems</a:t>
            </a:r>
          </a:p>
          <a:p>
            <a:r>
              <a:rPr lang="en-US" dirty="0"/>
              <a:t>Read about it in the lecture notes!</a:t>
            </a:r>
          </a:p>
          <a:p>
            <a:r>
              <a:rPr lang="en-US" dirty="0"/>
              <a:t>Or watch some high-quality videos, e.g.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https://www.youtube.com/watch?v=2GKESu5atVQ</a:t>
            </a:r>
            <a:r>
              <a:rPr lang="en-US" dirty="0"/>
              <a:t> (</a:t>
            </a:r>
            <a:r>
              <a:rPr lang="en-US" dirty="0" err="1"/>
              <a:t>MyWhyU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7CFAC-464F-3F49-8DEB-8C04B4635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301" y="695902"/>
            <a:ext cx="4351208" cy="5597236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AAB25887-7927-684C-A873-72262DB9824A}"/>
              </a:ext>
            </a:extLst>
          </p:cNvPr>
          <p:cNvSpPr/>
          <p:nvPr/>
        </p:nvSpPr>
        <p:spPr>
          <a:xfrm>
            <a:off x="6445828" y="143453"/>
            <a:ext cx="3408218" cy="2225675"/>
          </a:xfrm>
          <a:prstGeom prst="wedgeEllipseCallout">
            <a:avLst>
              <a:gd name="adj1" fmla="val 45488"/>
              <a:gd name="adj2" fmla="val 53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Yes, almost everything is named after me, or should be</a:t>
            </a:r>
          </a:p>
        </p:txBody>
      </p:sp>
    </p:spTree>
    <p:extLst>
      <p:ext uri="{BB962C8B-B14F-4D97-AF65-F5344CB8AC3E}">
        <p14:creationId xmlns:p14="http://schemas.microsoft.com/office/powerpoint/2010/main" val="295714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77C7-8E7E-FA44-AEFF-53058E50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AE2F-9DD2-8E4B-AC4B-C5B3690C2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Existence of unique solution gives </a:t>
            </a:r>
            <a:r>
              <a:rPr lang="en-US" i="1" dirty="0"/>
              <a:t>inverse matrix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Example: Inverse of plane rotation matrix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Non-existence:</a:t>
            </a:r>
            <a:r>
              <a:rPr lang="en-US" i="1" dirty="0"/>
              <a:t> Singular matrix A.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5757C-C4BB-5541-9283-53824D35A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0" y="2533073"/>
            <a:ext cx="40513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F404F-4B78-A24D-A0C2-1A91DB714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0" y="3257550"/>
            <a:ext cx="25400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B7A93-017F-FA41-8650-2A4BE4314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4404671"/>
            <a:ext cx="6273800" cy="952500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CBA1391A-B0D4-6241-BFC0-1302D1E48D58}"/>
              </a:ext>
            </a:extLst>
          </p:cNvPr>
          <p:cNvSpPr/>
          <p:nvPr/>
        </p:nvSpPr>
        <p:spPr>
          <a:xfrm>
            <a:off x="8316768" y="3284321"/>
            <a:ext cx="3037032" cy="2566843"/>
          </a:xfrm>
          <a:prstGeom prst="wedgeEllipseCallout">
            <a:avLst>
              <a:gd name="adj1" fmla="val -71014"/>
              <a:gd name="adj2" fmla="val 20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Inverse given by opposite rotation!</a:t>
            </a:r>
          </a:p>
        </p:txBody>
      </p:sp>
    </p:spTree>
    <p:extLst>
      <p:ext uri="{BB962C8B-B14F-4D97-AF65-F5344CB8AC3E}">
        <p14:creationId xmlns:p14="http://schemas.microsoft.com/office/powerpoint/2010/main" val="41072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6692-ED4F-4D47-9C47-C951A9EF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9AACD0-B82F-A749-894C-C65B47898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28897"/>
            <a:ext cx="10515600" cy="17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7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4D9D-E72A-854F-A294-31691AB5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classes of matrices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E470-BD2F-634E-926E-2C3612A6A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2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B495-9CD6-5341-A7D7-2AC382CE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 </a:t>
            </a:r>
            <a:r>
              <a:rPr lang="en-US" i="1" dirty="0"/>
              <a:t>n-</a:t>
            </a:r>
            <a:r>
              <a:rPr lang="en-US" dirty="0"/>
              <a:t>dim Hilbert spaces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408C3-3AE9-1342-B67F-4294EB20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1455160"/>
            <a:ext cx="1353610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0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1D0-BBB5-324A-9185-7E0D32EB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829"/>
            <a:ext cx="6070841" cy="988255"/>
          </a:xfrm>
        </p:spPr>
        <p:txBody>
          <a:bodyPr/>
          <a:lstStyle/>
          <a:p>
            <a:r>
              <a:rPr lang="en-US" dirty="0"/>
              <a:t>Where to find the material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0D5ED1D-0748-87A0-4406-274657C1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61" y="2012561"/>
            <a:ext cx="4845439" cy="4845439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D1E276F-F95E-CBC2-BABB-A25EE82E39C4}"/>
              </a:ext>
            </a:extLst>
          </p:cNvPr>
          <p:cNvSpPr/>
          <p:nvPr/>
        </p:nvSpPr>
        <p:spPr>
          <a:xfrm>
            <a:off x="8471169" y="457200"/>
            <a:ext cx="2343004" cy="1325564"/>
          </a:xfrm>
          <a:prstGeom prst="wedgeRoundRectCallout">
            <a:avLst>
              <a:gd name="adj1" fmla="val 12190"/>
              <a:gd name="adj2" fmla="val 8584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venir Book" panose="02000503020000020003" pitchFamily="2" charset="0"/>
              </a:rPr>
              <a:t>SCAN 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6372-48FA-A38D-1EEF-0CD62B67A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31" y="2210731"/>
            <a:ext cx="6070841" cy="3993122"/>
          </a:xfrm>
        </p:spPr>
        <p:txBody>
          <a:bodyPr/>
          <a:lstStyle/>
          <a:p>
            <a:r>
              <a:rPr lang="en-US" dirty="0"/>
              <a:t>Alternative 1:</a:t>
            </a:r>
          </a:p>
          <a:p>
            <a:pPr lvl="1"/>
            <a:r>
              <a:rPr lang="en-US" dirty="0">
                <a:hlinkClick r:id="rId3"/>
              </a:rPr>
              <a:t>www.esqc.org</a:t>
            </a:r>
            <a:r>
              <a:rPr lang="en-US" dirty="0"/>
              <a:t>, go </a:t>
            </a:r>
            <a:r>
              <a:rPr lang="en-US" dirty="0" err="1"/>
              <a:t>to“lectures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Find links there</a:t>
            </a:r>
          </a:p>
          <a:p>
            <a:r>
              <a:rPr lang="en-US" dirty="0"/>
              <a:t>Alternative 2:</a:t>
            </a:r>
          </a:p>
          <a:p>
            <a:pPr lvl="1"/>
            <a:r>
              <a:rPr lang="en-US" dirty="0"/>
              <a:t>Scan QR code</a:t>
            </a:r>
          </a:p>
          <a:p>
            <a:pPr lvl="1"/>
            <a:r>
              <a:rPr lang="en-US" dirty="0" err="1"/>
              <a:t>simenkva.github.io</a:t>
            </a:r>
            <a:r>
              <a:rPr lang="en-US" dirty="0"/>
              <a:t>/</a:t>
            </a:r>
            <a:r>
              <a:rPr lang="en-US" dirty="0" err="1"/>
              <a:t>esqc_material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3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B1F103-B0F1-2D4B-8C3A-AE9C55E6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5" y="665017"/>
            <a:ext cx="15943469" cy="26462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6A45F2-2D37-F343-1274-2BD9196A8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95" y="4149970"/>
            <a:ext cx="5662012" cy="16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8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B75B-20E0-F245-B44C-BF279F09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special about Hermitian </a:t>
            </a:r>
            <a:r>
              <a:rPr lang="en-US" i="1" dirty="0"/>
              <a:t>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6E2E-E77F-1C4F-87E4-510D38F36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Only Hermitian operators have </a:t>
            </a:r>
            <a:r>
              <a:rPr lang="en-US" i="1" dirty="0"/>
              <a:t>real diagonal matrix elements</a:t>
            </a: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endParaRPr lang="en-US" i="1" dirty="0"/>
          </a:p>
          <a:p>
            <a:r>
              <a:rPr lang="en-US" dirty="0"/>
              <a:t>In quantum mechanics, </a:t>
            </a:r>
            <a:r>
              <a:rPr lang="en-US" i="1" dirty="0"/>
              <a:t>observables </a:t>
            </a:r>
            <a:r>
              <a:rPr lang="en-US" dirty="0"/>
              <a:t>are modelled with operators.</a:t>
            </a:r>
          </a:p>
          <a:p>
            <a:r>
              <a:rPr lang="en-US" dirty="0"/>
              <a:t>Expectation value: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 observables must be Hermitian!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7D666-7C8B-274D-B2E0-B11633FB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595" y="2726895"/>
            <a:ext cx="31115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71F62-83BB-E347-8C23-AF6125FE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0" y="5024000"/>
            <a:ext cx="4203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>
            <a:extLst>
              <a:ext uri="{FF2B5EF4-FFF2-40B4-BE49-F238E27FC236}">
                <a16:creationId xmlns:a16="http://schemas.microsoft.com/office/drawing/2014/main" id="{9AC189BB-9B09-DE4B-B67A-F1C5B0E0EE4C}"/>
              </a:ext>
            </a:extLst>
          </p:cNvPr>
          <p:cNvSpPr/>
          <p:nvPr/>
        </p:nvSpPr>
        <p:spPr>
          <a:xfrm>
            <a:off x="7162800" y="0"/>
            <a:ext cx="2382982" cy="19396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U </a:t>
            </a:r>
            <a:r>
              <a:rPr lang="en-US" sz="2800" dirty="0"/>
              <a:t> preserves angles!</a:t>
            </a:r>
            <a:endParaRPr lang="en-US" sz="2800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1275B4-2D62-004F-890B-81A487C6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" y="2118042"/>
            <a:ext cx="15797038" cy="26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9E77-9F6E-344D-9DC7-3AAFEFFE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characterizes a unitary matrix?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358E7-C18A-E240-BF37-90BF83EE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U </a:t>
            </a:r>
            <a:r>
              <a:rPr lang="en-US" dirty="0"/>
              <a:t>is unitary if and only if the columns are orthonormal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6AB4C-9B47-AE4B-9B0E-8BF18E5F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32" y="4731327"/>
            <a:ext cx="31115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5CF77-9C5B-084D-A12D-DB12424E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23" y="2631786"/>
            <a:ext cx="79629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E845-8FD2-BC44-B188-17BD0886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386"/>
            <a:ext cx="10515600" cy="1325563"/>
          </a:xfrm>
        </p:spPr>
        <p:txBody>
          <a:bodyPr/>
          <a:lstStyle/>
          <a:p>
            <a:r>
              <a:rPr lang="en-US" dirty="0"/>
              <a:t>What does a unitary matrix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B8F6-771C-A242-AF80-0F4C080F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241"/>
            <a:ext cx="10515600" cy="4540253"/>
          </a:xfrm>
        </p:spPr>
        <p:txBody>
          <a:bodyPr/>
          <a:lstStyle/>
          <a:p>
            <a:r>
              <a:rPr lang="en-US" i="1" dirty="0"/>
              <a:t>U </a:t>
            </a:r>
            <a:r>
              <a:rPr lang="en-US" dirty="0"/>
              <a:t>changes basis from standard basis to arbitrary orthonormal basis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15E9ACD-185F-2D4F-9CE2-DDF44249CAA1}"/>
                  </a:ext>
                </a:extLst>
              </p14:cNvPr>
              <p14:cNvContentPartPr/>
              <p14:nvPr/>
            </p14:nvContentPartPr>
            <p14:xfrm>
              <a:off x="4752152" y="2091072"/>
              <a:ext cx="647277" cy="1802194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15E9ACD-185F-2D4F-9CE2-DDF44249CA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4502" y="2073072"/>
                <a:ext cx="682937" cy="183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8B32BA-1AD8-1143-B879-38BB207E9AB8}"/>
                  </a:ext>
                </a:extLst>
              </p14:cNvPr>
              <p14:cNvContentPartPr/>
              <p14:nvPr/>
            </p14:nvContentPartPr>
            <p14:xfrm>
              <a:off x="7159545" y="2775719"/>
              <a:ext cx="356146" cy="39183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8B32BA-1AD8-1143-B879-38BB207E9A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1540" y="2758072"/>
                <a:ext cx="391797" cy="427488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02DAE63-364E-3F4B-A3A4-18C7513D3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543" y="1828362"/>
            <a:ext cx="6994776" cy="2327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E9B14B-E144-6041-9758-9866093F0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50" y="3912175"/>
            <a:ext cx="9080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B6ED-D240-8644-950E-75814D5F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0F1E6-0E2C-3C4A-99CC-84CEC442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42857-7213-E642-8D97-D0FB006E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2455718"/>
            <a:ext cx="5816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48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814E-5F4F-2046-85CA-691B1803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decompositions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4232C-2C7A-4240-8520-D05D0F337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tools for characterizing and solving problems</a:t>
            </a:r>
          </a:p>
        </p:txBody>
      </p:sp>
    </p:spTree>
    <p:extLst>
      <p:ext uri="{BB962C8B-B14F-4D97-AF65-F5344CB8AC3E}">
        <p14:creationId xmlns:p14="http://schemas.microsoft.com/office/powerpoint/2010/main" val="1122939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92CD-F29F-EC45-9B84-3EE0DFB3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8389-3270-B345-89F2-7AC34B74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equation of quantum chemistry: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a </a:t>
            </a:r>
            <a:r>
              <a:rPr lang="en-US" i="1" dirty="0"/>
              <a:t>basis</a:t>
            </a:r>
            <a:r>
              <a:rPr lang="en-US" dirty="0"/>
              <a:t> is introduced: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find solutions? How many solutions?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B3EF7-A8FC-3546-8CA4-79F37912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2442441"/>
            <a:ext cx="1879600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4C62A-EDF8-7245-A821-FC40BAC27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450" y="4151529"/>
            <a:ext cx="1346200" cy="24130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C9B221F5-E365-ED42-94B1-80710B337549}"/>
              </a:ext>
            </a:extLst>
          </p:cNvPr>
          <p:cNvSpPr/>
          <p:nvPr/>
        </p:nvSpPr>
        <p:spPr>
          <a:xfrm>
            <a:off x="7135091" y="365125"/>
            <a:ext cx="3920836" cy="2077316"/>
          </a:xfrm>
          <a:prstGeom prst="wedgeEllipseCallout">
            <a:avLst>
              <a:gd name="adj1" fmla="val -49116"/>
              <a:gd name="adj2" fmla="val 49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Here posed as an “abstract” equation in Hilbert space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F2B211C3-8928-B84F-A32F-5C3AFD5A4B5C}"/>
              </a:ext>
            </a:extLst>
          </p:cNvPr>
          <p:cNvSpPr/>
          <p:nvPr/>
        </p:nvSpPr>
        <p:spPr>
          <a:xfrm>
            <a:off x="7912100" y="3736686"/>
            <a:ext cx="3643745" cy="1780309"/>
          </a:xfrm>
          <a:prstGeom prst="wedgeEllipseCallout">
            <a:avLst>
              <a:gd name="adj1" fmla="val -70263"/>
              <a:gd name="adj2" fmla="val -16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Matrix eigenvalue problem (EVP)</a:t>
            </a:r>
          </a:p>
        </p:txBody>
      </p:sp>
    </p:spTree>
    <p:extLst>
      <p:ext uri="{BB962C8B-B14F-4D97-AF65-F5344CB8AC3E}">
        <p14:creationId xmlns:p14="http://schemas.microsoft.com/office/powerpoint/2010/main" val="1035660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18EB7-516F-0843-A391-72D13679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6" y="579737"/>
            <a:ext cx="15623382" cy="58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6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5679F-5F0D-DA4F-AE60-987DD987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29" y="304800"/>
            <a:ext cx="14341566" cy="6248400"/>
          </a:xfrm>
          <a:prstGeom prst="rect">
            <a:avLst/>
          </a:prstGeom>
        </p:spPr>
      </p:pic>
      <p:sp>
        <p:nvSpPr>
          <p:cNvPr id="8" name="Explosion 1 7">
            <a:extLst>
              <a:ext uri="{FF2B5EF4-FFF2-40B4-BE49-F238E27FC236}">
                <a16:creationId xmlns:a16="http://schemas.microsoft.com/office/drawing/2014/main" id="{78323030-D69D-BF45-85DE-0FFE0A471508}"/>
              </a:ext>
            </a:extLst>
          </p:cNvPr>
          <p:cNvSpPr/>
          <p:nvPr/>
        </p:nvSpPr>
        <p:spPr>
          <a:xfrm>
            <a:off x="9493794" y="1911927"/>
            <a:ext cx="3058424" cy="27709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POWERFUL!</a:t>
            </a:r>
          </a:p>
        </p:txBody>
      </p:sp>
    </p:spTree>
    <p:extLst>
      <p:ext uri="{BB962C8B-B14F-4D97-AF65-F5344CB8AC3E}">
        <p14:creationId xmlns:p14="http://schemas.microsoft.com/office/powerpoint/2010/main" val="418000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E321-1F8B-A14F-923C-B0ADC27B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A13D3-F392-5A46-B288-34237C07B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pick up from last time</a:t>
            </a:r>
          </a:p>
        </p:txBody>
      </p:sp>
    </p:spTree>
    <p:extLst>
      <p:ext uri="{BB962C8B-B14F-4D97-AF65-F5344CB8AC3E}">
        <p14:creationId xmlns:p14="http://schemas.microsoft.com/office/powerpoint/2010/main" val="2481097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A864-EF46-3D40-B176-26557500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A09DC-1842-334C-B1FE-EC4E7A464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useful for </a:t>
            </a:r>
            <a:r>
              <a:rPr lang="en-US" i="1" dirty="0"/>
              <a:t>approximations of matrices</a:t>
            </a:r>
            <a:endParaRPr lang="en-US" dirty="0"/>
          </a:p>
          <a:p>
            <a:r>
              <a:rPr lang="en-US" dirty="0"/>
              <a:t>Show </a:t>
            </a:r>
            <a:r>
              <a:rPr lang="en-US" dirty="0" err="1"/>
              <a:t>Jupyter</a:t>
            </a:r>
            <a:r>
              <a:rPr lang="en-US" dirty="0"/>
              <a:t> notebook with SVD of bitmap image</a:t>
            </a:r>
          </a:p>
        </p:txBody>
      </p:sp>
    </p:spTree>
    <p:extLst>
      <p:ext uri="{BB962C8B-B14F-4D97-AF65-F5344CB8AC3E}">
        <p14:creationId xmlns:p14="http://schemas.microsoft.com/office/powerpoint/2010/main" val="4195968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C846-33FA-C245-9AAC-1846098A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finite-dimensional vector 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E1EC4-47A1-724E-942D-A43977E1F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several examples</a:t>
            </a:r>
          </a:p>
        </p:txBody>
      </p:sp>
    </p:spTree>
    <p:extLst>
      <p:ext uri="{BB962C8B-B14F-4D97-AF65-F5344CB8AC3E}">
        <p14:creationId xmlns:p14="http://schemas.microsoft.com/office/powerpoint/2010/main" val="3731896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162A-4125-7243-B189-C893FFAD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of 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2DA5-5BAA-BF48-A8AF-47618DB4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r>
              <a:rPr lang="en-US" dirty="0"/>
              <a:t>Polynomials of degree ≤ </a:t>
            </a:r>
            <a:r>
              <a:rPr lang="en-US" i="1" dirty="0"/>
              <a:t>n</a:t>
            </a:r>
            <a:endParaRPr lang="en-US" dirty="0"/>
          </a:p>
          <a:p>
            <a:r>
              <a:rPr lang="en-US" dirty="0"/>
              <a:t>A simple </a:t>
            </a:r>
            <a:r>
              <a:rPr lang="en-US" i="1" dirty="0"/>
              <a:t>function space</a:t>
            </a:r>
          </a:p>
          <a:p>
            <a:r>
              <a:rPr lang="en-US" dirty="0"/>
              <a:t>Show: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r>
              <a:rPr lang="en-US" dirty="0"/>
              <a:t>Differentiation operator (</a:t>
            </a:r>
            <a:r>
              <a:rPr lang="en-US" i="1" dirty="0"/>
              <a:t>n </a:t>
            </a:r>
            <a:r>
              <a:rPr lang="en-US" dirty="0"/>
              <a:t>= 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F45BB-9769-EB4D-A713-AA477429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27" y="1690688"/>
            <a:ext cx="9804400" cy="53340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D7F8AA88-0542-814D-B35F-9B1B8F963310}"/>
              </a:ext>
            </a:extLst>
          </p:cNvPr>
          <p:cNvSpPr/>
          <p:nvPr/>
        </p:nvSpPr>
        <p:spPr>
          <a:xfrm>
            <a:off x="9903214" y="283818"/>
            <a:ext cx="2170545" cy="1111252"/>
          </a:xfrm>
          <a:prstGeom prst="wedgeEllipseCallout">
            <a:avLst>
              <a:gd name="adj1" fmla="val -3599"/>
              <a:gd name="adj2" fmla="val 6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dimension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0A88EC-8167-9F4F-9DFB-FDA0D35B6F12}"/>
                  </a:ext>
                </a:extLst>
              </p14:cNvPr>
              <p14:cNvContentPartPr/>
              <p14:nvPr/>
            </p14:nvContentPartPr>
            <p14:xfrm>
              <a:off x="7620927" y="1870702"/>
              <a:ext cx="176760" cy="10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0A88EC-8167-9F4F-9DFB-FDA0D35B6F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0927" y="1691062"/>
                <a:ext cx="35640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87DBA7-DFEE-7E4D-825B-49DEA712DF81}"/>
                  </a:ext>
                </a:extLst>
              </p14:cNvPr>
              <p14:cNvContentPartPr/>
              <p14:nvPr/>
            </p14:nvContentPartPr>
            <p14:xfrm>
              <a:off x="6767007" y="1963222"/>
              <a:ext cx="105840" cy="29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87DBA7-DFEE-7E4D-825B-49DEA712DF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7367" y="1783222"/>
                <a:ext cx="2854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6BAC88-1E2D-7B45-BAA9-663F23EC03D0}"/>
                  </a:ext>
                </a:extLst>
              </p14:cNvPr>
              <p14:cNvContentPartPr/>
              <p14:nvPr/>
            </p14:nvContentPartPr>
            <p14:xfrm>
              <a:off x="9421647" y="1904542"/>
              <a:ext cx="178560" cy="71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6BAC88-1E2D-7B45-BAA9-663F23EC03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1647" y="1724542"/>
                <a:ext cx="358200" cy="431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Callout 10">
            <a:extLst>
              <a:ext uri="{FF2B5EF4-FFF2-40B4-BE49-F238E27FC236}">
                <a16:creationId xmlns:a16="http://schemas.microsoft.com/office/drawing/2014/main" id="{1DCC0DA1-A8A7-194F-9C04-A867430337BB}"/>
              </a:ext>
            </a:extLst>
          </p:cNvPr>
          <p:cNvSpPr/>
          <p:nvPr/>
        </p:nvSpPr>
        <p:spPr>
          <a:xfrm>
            <a:off x="6767007" y="106710"/>
            <a:ext cx="3247696" cy="13696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basis, but no longer Euclidean space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B294EECB-81F5-5346-8606-D29F13DE5572}"/>
              </a:ext>
            </a:extLst>
          </p:cNvPr>
          <p:cNvSpPr/>
          <p:nvPr/>
        </p:nvSpPr>
        <p:spPr>
          <a:xfrm>
            <a:off x="9157855" y="2723894"/>
            <a:ext cx="2424545" cy="15965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derivative as a matrix!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053B9E-9ACC-4F45-B2FF-3895CEA0EDF1}"/>
              </a:ext>
            </a:extLst>
          </p:cNvPr>
          <p:cNvGrpSpPr/>
          <p:nvPr/>
        </p:nvGrpSpPr>
        <p:grpSpPr>
          <a:xfrm>
            <a:off x="2066635" y="4551795"/>
            <a:ext cx="7802420" cy="1993900"/>
            <a:chOff x="2066635" y="4551795"/>
            <a:chExt cx="7802420" cy="1993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6302C0-D7C6-5947-AC27-5C1B119F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66635" y="5377295"/>
              <a:ext cx="1549400" cy="3429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68700B-78A8-B846-A631-5A02C9D75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84255" y="4551795"/>
              <a:ext cx="5384800" cy="199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9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D77C-3E91-3348-B265-962B32EC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of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519B-C9F4-D641-90B5-9AD201B0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space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of </a:t>
            </a:r>
            <a:r>
              <a:rPr lang="en-US" i="1" dirty="0"/>
              <a:t>square matrices (over some field) </a:t>
            </a:r>
            <a:r>
              <a:rPr lang="en-US" dirty="0"/>
              <a:t>is a vector space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equal to 𝔽</a:t>
            </a:r>
            <a:r>
              <a:rPr lang="en-US" i="1" baseline="30000" dirty="0"/>
              <a:t>m</a:t>
            </a:r>
            <a:r>
              <a:rPr lang="en-US" dirty="0"/>
              <a:t> , </a:t>
            </a:r>
            <a:r>
              <a:rPr lang="en-US" i="1" dirty="0"/>
              <a:t>m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dimensions</a:t>
            </a:r>
          </a:p>
          <a:p>
            <a:r>
              <a:rPr lang="en-US" dirty="0"/>
              <a:t>But we have an </a:t>
            </a:r>
            <a:r>
              <a:rPr lang="en-US" i="1" dirty="0"/>
              <a:t>additional structure:</a:t>
            </a:r>
          </a:p>
          <a:p>
            <a:endParaRPr lang="en-US" i="1" dirty="0"/>
          </a:p>
          <a:p>
            <a:r>
              <a:rPr lang="en-US" dirty="0"/>
              <a:t>Vector space with vector-vector multiplication = </a:t>
            </a:r>
            <a:r>
              <a:rPr lang="en-US" i="1" dirty="0"/>
              <a:t>algebra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B3EFF-B703-C540-AF41-1BDA204F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552123"/>
            <a:ext cx="52959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238CB-8DC7-1F4C-A8B2-EE3F191B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27" y="4466723"/>
            <a:ext cx="4876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CDD5-B035-1A40-A94A-19421262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finite-dimensional C*-algebra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412D-80D6-B44F-B9D2-6A7F0410B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/>
          <a:lstStyle/>
          <a:p>
            <a:r>
              <a:rPr lang="en-US" dirty="0"/>
              <a:t>In the second-quant lectures,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 consider an operator which is </a:t>
            </a:r>
            <a:r>
              <a:rPr lang="en-US" i="1" dirty="0"/>
              <a:t>a polynomial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/>
              <a:t>spin-orbitals:  max </a:t>
            </a:r>
            <a:r>
              <a:rPr lang="en-US" i="1" dirty="0"/>
              <a:t>N</a:t>
            </a:r>
            <a:r>
              <a:rPr lang="en-US" dirty="0"/>
              <a:t> particles, so max degree is 2</a:t>
            </a:r>
            <a:r>
              <a:rPr lang="en-US" i="1" dirty="0"/>
              <a:t>N</a:t>
            </a:r>
          </a:p>
          <a:p>
            <a:r>
              <a:rPr lang="en-US" dirty="0"/>
              <a:t>So a finite dimensional vector space of operators</a:t>
            </a:r>
          </a:p>
          <a:p>
            <a:r>
              <a:rPr lang="en-US" dirty="0"/>
              <a:t>Algebra: A vector space with a multiplication operation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4C0CE-DB57-4140-9181-F076C340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104" y="2191760"/>
            <a:ext cx="3771900" cy="48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645B0B-D55D-6043-833F-61FF7C8A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256" y="3536157"/>
            <a:ext cx="5461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A8CDEF-75FA-8543-9D19-E58230CEA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582" y="4215536"/>
            <a:ext cx="56388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AB3868-D8D2-9048-87F2-13FC9C9FA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354" y="3429000"/>
            <a:ext cx="2933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02A6-1F1F-4D4A-A932-07C6AD74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product,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314A-18D7-D040-A48C-F375E458B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these examples lack compared to Euclidean space:</a:t>
            </a:r>
          </a:p>
          <a:p>
            <a:pPr lvl="1"/>
            <a:r>
              <a:rPr lang="en-US" dirty="0"/>
              <a:t>A sense of distance</a:t>
            </a:r>
          </a:p>
          <a:p>
            <a:pPr lvl="1"/>
            <a:r>
              <a:rPr lang="en-US" dirty="0"/>
              <a:t>Euclidean space, as model of reality, comes with the intuition of which points are close to each 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E3019-7787-2744-AF32-27107E89F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63" y="3840596"/>
            <a:ext cx="68072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1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36CC-C67D-CF45-9905-CC9D3663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vector spaces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39FB9B-6CBA-414A-AC0F-D42B89C2E85F}"/>
              </a:ext>
            </a:extLst>
          </p:cNvPr>
          <p:cNvSpPr/>
          <p:nvPr/>
        </p:nvSpPr>
        <p:spPr>
          <a:xfrm>
            <a:off x="387927" y="2050473"/>
            <a:ext cx="3352800" cy="3117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Euclidean space</a:t>
            </a:r>
          </a:p>
          <a:p>
            <a:pPr algn="ctr"/>
            <a:r>
              <a:rPr lang="en-US" sz="2400" dirty="0"/>
              <a:t>Comes with linear structure + inner product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0CCE0C-D2D6-8941-B11B-ADF10E99A8E5}"/>
              </a:ext>
            </a:extLst>
          </p:cNvPr>
          <p:cNvCxnSpPr/>
          <p:nvPr/>
        </p:nvCxnSpPr>
        <p:spPr>
          <a:xfrm>
            <a:off x="4031673" y="3207327"/>
            <a:ext cx="26185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52E6D6A-FABA-AC48-98D9-BC43EFE958DC}"/>
              </a:ext>
            </a:extLst>
          </p:cNvPr>
          <p:cNvSpPr/>
          <p:nvPr/>
        </p:nvSpPr>
        <p:spPr>
          <a:xfrm>
            <a:off x="7239001" y="1482442"/>
            <a:ext cx="3034518" cy="2502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Vector space</a:t>
            </a:r>
          </a:p>
          <a:p>
            <a:pPr algn="ctr"/>
            <a:r>
              <a:rPr lang="en-US" sz="2400" dirty="0"/>
              <a:t>(linear structure)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DC19FC-3488-094E-9686-A35B633EAB6C}"/>
              </a:ext>
            </a:extLst>
          </p:cNvPr>
          <p:cNvSpPr/>
          <p:nvPr/>
        </p:nvSpPr>
        <p:spPr>
          <a:xfrm>
            <a:off x="5721927" y="4723968"/>
            <a:ext cx="2915990" cy="1879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Topology,</a:t>
            </a:r>
          </a:p>
          <a:p>
            <a:pPr algn="ctr"/>
            <a:r>
              <a:rPr lang="en-US" sz="2400" dirty="0"/>
              <a:t>e.g., inner product, norm, or metric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9E5C64-E78B-8849-BE6C-029551F9DA32}"/>
              </a:ext>
            </a:extLst>
          </p:cNvPr>
          <p:cNvSpPr/>
          <p:nvPr/>
        </p:nvSpPr>
        <p:spPr>
          <a:xfrm>
            <a:off x="8811492" y="4723968"/>
            <a:ext cx="2815544" cy="1879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structures, e.g.,</a:t>
            </a:r>
          </a:p>
          <a:p>
            <a:pPr algn="ctr"/>
            <a:r>
              <a:rPr lang="en-US" sz="2400" dirty="0"/>
              <a:t>multiplication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633F4-89F7-0542-9286-EE7089C1FCCD}"/>
              </a:ext>
            </a:extLst>
          </p:cNvPr>
          <p:cNvSpPr txBox="1"/>
          <p:nvPr/>
        </p:nvSpPr>
        <p:spPr>
          <a:xfrm>
            <a:off x="4170218" y="2770908"/>
            <a:ext cx="303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 abstraction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C880D0-AFCC-B44F-A86D-F8DC2BF7CFFF}"/>
              </a:ext>
            </a:extLst>
          </p:cNvPr>
          <p:cNvCxnSpPr>
            <a:cxnSpLocks/>
          </p:cNvCxnSpPr>
          <p:nvPr/>
        </p:nvCxnSpPr>
        <p:spPr>
          <a:xfrm flipV="1">
            <a:off x="7765429" y="3881243"/>
            <a:ext cx="356755" cy="946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E40B3-F57C-D84C-AB9C-D467B9558A8F}"/>
              </a:ext>
            </a:extLst>
          </p:cNvPr>
          <p:cNvCxnSpPr>
            <a:cxnSpLocks/>
          </p:cNvCxnSpPr>
          <p:nvPr/>
        </p:nvCxnSpPr>
        <p:spPr>
          <a:xfrm flipH="1" flipV="1">
            <a:off x="9753600" y="3881243"/>
            <a:ext cx="387928" cy="842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B8C3A-CCCE-544B-9EFE-F3737649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91425"/>
            <a:ext cx="10113818" cy="6694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5804B-29A1-F84A-A2B5-A8532C1ECECF}"/>
              </a:ext>
            </a:extLst>
          </p:cNvPr>
          <p:cNvSpPr txBox="1"/>
          <p:nvPr/>
        </p:nvSpPr>
        <p:spPr>
          <a:xfrm>
            <a:off x="4606637" y="2133600"/>
            <a:ext cx="29787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😬</a:t>
            </a:r>
          </a:p>
        </p:txBody>
      </p:sp>
    </p:spTree>
    <p:extLst>
      <p:ext uri="{BB962C8B-B14F-4D97-AF65-F5344CB8AC3E}">
        <p14:creationId xmlns:p14="http://schemas.microsoft.com/office/powerpoint/2010/main" val="36456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B36BC-F29C-F849-AFB5-C353AB53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3045"/>
            <a:ext cx="10515600" cy="1919937"/>
          </a:xfrm>
        </p:spPr>
        <p:txBody>
          <a:bodyPr/>
          <a:lstStyle/>
          <a:p>
            <a:r>
              <a:rPr lang="en-US" dirty="0"/>
              <a:t>In Euclidean space: the </a:t>
            </a:r>
            <a:r>
              <a:rPr lang="en-US" i="1" dirty="0"/>
              <a:t>standard basis</a:t>
            </a:r>
          </a:p>
          <a:p>
            <a:r>
              <a:rPr lang="en-US" dirty="0"/>
              <a:t>Polynomials: the various </a:t>
            </a:r>
            <a:r>
              <a:rPr lang="en-US" i="1" dirty="0"/>
              <a:t>x</a:t>
            </a:r>
            <a:r>
              <a:rPr lang="en-US" i="1" baseline="30000" dirty="0"/>
              <a:t>i</a:t>
            </a:r>
            <a:endParaRPr lang="en-US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AC1D7-EFC7-B647-8A3F-7BE5AC026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50" y="166254"/>
            <a:ext cx="11675500" cy="38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7504-CDA4-1941-8017-468BBD2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for finite-dimensional spaces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A7FB6-CF96-124E-8DD9-F692B012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9" y="1569426"/>
            <a:ext cx="11979982" cy="48264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1AC9E5-ED34-2049-B3CC-E32E5FFBAF10}"/>
                  </a:ext>
                </a:extLst>
              </p14:cNvPr>
              <p14:cNvContentPartPr/>
              <p14:nvPr/>
            </p14:nvContentPartPr>
            <p14:xfrm>
              <a:off x="921327" y="4991902"/>
              <a:ext cx="2667960" cy="46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1AC9E5-ED34-2049-B3CC-E32E5FFBA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327" y="4811902"/>
                <a:ext cx="28476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C43941-61EA-4443-9AFC-2F3A1DEEA478}"/>
                  </a:ext>
                </a:extLst>
              </p14:cNvPr>
              <p14:cNvContentPartPr/>
              <p14:nvPr/>
            </p14:nvContentPartPr>
            <p14:xfrm>
              <a:off x="6698607" y="2587102"/>
              <a:ext cx="955440" cy="3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3C43941-61EA-4443-9AFC-2F3A1DEEA4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8607" y="2407102"/>
                <a:ext cx="11350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63C86E6-347B-1346-BEAE-CA3FE8EA3132}"/>
                  </a:ext>
                </a:extLst>
              </p14:cNvPr>
              <p14:cNvContentPartPr/>
              <p14:nvPr/>
            </p14:nvContentPartPr>
            <p14:xfrm>
              <a:off x="3789807" y="2952862"/>
              <a:ext cx="2294280" cy="75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63C86E6-347B-1346-BEAE-CA3FE8EA31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9807" y="2773222"/>
                <a:ext cx="2473920" cy="4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562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F466-1C07-CB4B-9A89-2ABD4D3F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= linear transformations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30100-C355-B141-A8ED-9F82AB368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2124940"/>
            <a:ext cx="2387600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E5298-5E1C-874C-8D08-CDD00EF90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1294"/>
            <a:ext cx="40386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845BE-76B3-4B48-BDDC-3376BFF2C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837" y="3972574"/>
            <a:ext cx="5080000" cy="1828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ADF067-7C6F-C648-B1BA-DD32CA5CBEA8}"/>
              </a:ext>
            </a:extLst>
          </p:cNvPr>
          <p:cNvCxnSpPr/>
          <p:nvPr/>
        </p:nvCxnSpPr>
        <p:spPr>
          <a:xfrm>
            <a:off x="7289800" y="4572000"/>
            <a:ext cx="29625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167E72-93F0-874E-845C-6624D8BFC86C}"/>
              </a:ext>
            </a:extLst>
          </p:cNvPr>
          <p:cNvCxnSpPr>
            <a:cxnSpLocks/>
          </p:cNvCxnSpPr>
          <p:nvPr/>
        </p:nvCxnSpPr>
        <p:spPr>
          <a:xfrm>
            <a:off x="10725728" y="3972574"/>
            <a:ext cx="0" cy="19710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5EF8898-E356-6B48-B736-18FBBE7B7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337" y="1521690"/>
            <a:ext cx="1143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0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4A9E-AC77-224D-A46C-32FA529E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B448D-0EC1-5C40-A41E-61645F65E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standard basis in Euclidean space: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monomials in polynomial space: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basis is </a:t>
            </a:r>
            <a:r>
              <a:rPr lang="en-US" i="1" dirty="0"/>
              <a:t>never unique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896AA-05F6-D342-A92D-277896FF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50" y="2451100"/>
            <a:ext cx="16129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DD96D-ED70-0147-B3B4-F8863967F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4588741"/>
            <a:ext cx="2095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06D0-B939-084D-B7EE-7B5F24C8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bases in the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B4360-B93C-3B44-8929-B9452CBF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basis, non-orthogonal basis, and not-a-basis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C7D78-CA11-6F4D-B53E-F19F985AF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4700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2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74086-AD3C-A24C-92B1-045D15670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5" y="387928"/>
            <a:ext cx="10932129" cy="3041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B0258-AA83-7945-A6EF-02AA983D3F99}"/>
              </a:ext>
            </a:extLst>
          </p:cNvPr>
          <p:cNvSpPr txBox="1"/>
          <p:nvPr/>
        </p:nvSpPr>
        <p:spPr>
          <a:xfrm>
            <a:off x="629935" y="3810000"/>
            <a:ext cx="10051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 through the origin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plane through the origin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Polynomials without constant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integrable wavefunctions with finite kinetic energy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AF3A1427-751F-FD41-8330-E8F7FA08E3FA}"/>
              </a:ext>
            </a:extLst>
          </p:cNvPr>
          <p:cNvSpPr/>
          <p:nvPr/>
        </p:nvSpPr>
        <p:spPr>
          <a:xfrm>
            <a:off x="8077199" y="3061855"/>
            <a:ext cx="2854037" cy="18565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will see this much later</a:t>
            </a:r>
          </a:p>
        </p:txBody>
      </p:sp>
    </p:spTree>
    <p:extLst>
      <p:ext uri="{BB962C8B-B14F-4D97-AF65-F5344CB8AC3E}">
        <p14:creationId xmlns:p14="http://schemas.microsoft.com/office/powerpoint/2010/main" val="16338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220C-5F63-EA4B-88BF-1A8D8B61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b="1" dirty="0"/>
              <a:t>finite</a:t>
            </a:r>
            <a:r>
              <a:rPr lang="en-US" dirty="0"/>
              <a:t> dimensional vector spaces are </a:t>
            </a:r>
            <a:r>
              <a:rPr lang="en-US" i="1" dirty="0"/>
              <a:t>isomorphic – </a:t>
            </a:r>
            <a:r>
              <a:rPr lang="en-US" dirty="0"/>
              <a:t>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3A74-D051-034B-B930-DB7D7AFD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(… when it comes to the linear structure)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linear transformations become …. </a:t>
            </a:r>
            <a:r>
              <a:rPr lang="en-US" i="1" dirty="0"/>
              <a:t>matrices!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026F5-7835-7A4B-8C87-FAD67B21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6109"/>
            <a:ext cx="39370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B23EC9-78E2-384E-A7D6-95CC78991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945" y="2526109"/>
            <a:ext cx="4572000" cy="9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E9C0B-E26C-B449-AF17-43A8B3E9A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645" y="3638946"/>
            <a:ext cx="63246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26AC4-419B-4D4D-9CB7-1E2524047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200" y="5680671"/>
            <a:ext cx="2311400" cy="850900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604EBE9F-72A2-944D-AB9C-FAD07DB6F448}"/>
              </a:ext>
            </a:extLst>
          </p:cNvPr>
          <p:cNvSpPr/>
          <p:nvPr/>
        </p:nvSpPr>
        <p:spPr>
          <a:xfrm>
            <a:off x="8413173" y="4313930"/>
            <a:ext cx="3148446" cy="2045694"/>
          </a:xfrm>
          <a:prstGeom prst="wedgeEllipseCallout">
            <a:avLst>
              <a:gd name="adj1" fmla="val -82689"/>
              <a:gd name="adj2" fmla="val 27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Action of operator in the given basis</a:t>
            </a:r>
          </a:p>
        </p:txBody>
      </p:sp>
    </p:spTree>
    <p:extLst>
      <p:ext uri="{BB962C8B-B14F-4D97-AF65-F5344CB8AC3E}">
        <p14:creationId xmlns:p14="http://schemas.microsoft.com/office/powerpoint/2010/main" val="35291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04D5-80A2-654B-8093-6994794B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Finite-dimensional Hilbert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9308-F7EB-FA41-871E-F81F237E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3497"/>
            <a:ext cx="10515600" cy="964912"/>
          </a:xfrm>
        </p:spPr>
        <p:txBody>
          <a:bodyPr/>
          <a:lstStyle/>
          <a:p>
            <a:r>
              <a:rPr lang="en-US" dirty="0"/>
              <a:t>Finite dim vector space + inner product = Hilbert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D2D2E-C30D-2541-BC54-F6BD8E48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32" y="1412958"/>
            <a:ext cx="10828535" cy="41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18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4EB0-BDEF-174A-98E8-CA28C9FC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finite-dimensional Hilbert spaces are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F8543-D8C5-574B-A939-D95E9C1F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when an orthonormal basis is selected</a:t>
            </a:r>
          </a:p>
          <a:p>
            <a:r>
              <a:rPr lang="en-US" dirty="0"/>
              <a:t>Let </a:t>
            </a:r>
            <a:r>
              <a:rPr lang="en-US" i="1" dirty="0"/>
              <a:t>V </a:t>
            </a:r>
            <a:r>
              <a:rPr lang="en-US" dirty="0"/>
              <a:t>be a finite dim Hilbert space with given basis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Inner prod </a:t>
            </a:r>
            <a:r>
              <a:rPr lang="en-US" i="1" dirty="0"/>
              <a:t>induces</a:t>
            </a:r>
            <a:r>
              <a:rPr lang="en-US" dirty="0"/>
              <a:t> an inner product on      </a:t>
            </a:r>
          </a:p>
          <a:p>
            <a:r>
              <a:rPr lang="en-US" dirty="0"/>
              <a:t>It is not the Euclidean inner product </a:t>
            </a:r>
            <a:r>
              <a:rPr lang="en-US" i="1" dirty="0"/>
              <a:t>unless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03A41-107E-AA41-821F-FA209425D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164" y="3330286"/>
            <a:ext cx="5232400" cy="1028700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3B77A232-164B-084A-BB44-97EA8952CD36}"/>
              </a:ext>
            </a:extLst>
          </p:cNvPr>
          <p:cNvSpPr/>
          <p:nvPr/>
        </p:nvSpPr>
        <p:spPr>
          <a:xfrm>
            <a:off x="8666018" y="1340716"/>
            <a:ext cx="2687782" cy="1603375"/>
          </a:xfrm>
          <a:prstGeom prst="wedgeEllipseCallout">
            <a:avLst>
              <a:gd name="adj1" fmla="val -74957"/>
              <a:gd name="adj2" fmla="val 87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“overlap matrix”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644AC-D10F-A94F-A18C-E772ECEE9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32" y="4459287"/>
            <a:ext cx="317500" cy="29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7C81D-3187-3D45-BE0F-5251557D6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887" y="5870574"/>
            <a:ext cx="4432300" cy="368300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8D882B3B-C79D-034A-9A34-130122C35654}"/>
              </a:ext>
            </a:extLst>
          </p:cNvPr>
          <p:cNvSpPr/>
          <p:nvPr/>
        </p:nvSpPr>
        <p:spPr>
          <a:xfrm>
            <a:off x="8850745" y="3802856"/>
            <a:ext cx="2687782" cy="1603375"/>
          </a:xfrm>
          <a:prstGeom prst="wedgeEllipseCallout">
            <a:avLst>
              <a:gd name="adj1" fmla="val -110523"/>
              <a:gd name="adj2" fmla="val 6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Orthonormal basis</a:t>
            </a:r>
          </a:p>
        </p:txBody>
      </p:sp>
    </p:spTree>
    <p:extLst>
      <p:ext uri="{BB962C8B-B14F-4D97-AF65-F5344CB8AC3E}">
        <p14:creationId xmlns:p14="http://schemas.microsoft.com/office/powerpoint/2010/main" val="6698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12985-68F9-A04A-8905-508CA898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45" y="2953115"/>
            <a:ext cx="5006109" cy="3316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C4EE1-ABE4-C746-9F66-544DAE69D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12" y="332510"/>
            <a:ext cx="11564573" cy="15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5C74-7CA3-FA42-B7EA-4E0C168E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matrices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74DB-D147-C545-9C3D-E705A03DB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Matrices are very central to finite dimensional spaces</a:t>
            </a:r>
          </a:p>
        </p:txBody>
      </p:sp>
    </p:spTree>
    <p:extLst>
      <p:ext uri="{BB962C8B-B14F-4D97-AF65-F5344CB8AC3E}">
        <p14:creationId xmlns:p14="http://schemas.microsoft.com/office/powerpoint/2010/main" val="3669743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C492-A52D-8546-BCE2-049DB936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matrices working in 2D Euclidean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23FE-7C2E-AC4F-9256-5FDB4E9C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</p:spTree>
    <p:extLst>
      <p:ext uri="{BB962C8B-B14F-4D97-AF65-F5344CB8AC3E}">
        <p14:creationId xmlns:p14="http://schemas.microsoft.com/office/powerpoint/2010/main" val="4250166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6A68-EC3A-BA4C-AC77-16B34B56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lecture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640E-BEA3-CE4D-81CA-434971AE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it for today!</a:t>
            </a:r>
          </a:p>
        </p:txBody>
      </p:sp>
    </p:spTree>
    <p:extLst>
      <p:ext uri="{BB962C8B-B14F-4D97-AF65-F5344CB8AC3E}">
        <p14:creationId xmlns:p14="http://schemas.microsoft.com/office/powerpoint/2010/main" val="52794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AA79-1F58-854C-84B6-EDE38B70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of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FCC9-B995-9D41-B241-DBACB2D4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matrix is a table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Vectors are also matrices!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E5A72-CC53-3E4A-A53C-1CD2EA815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77" y="3520119"/>
            <a:ext cx="3213100" cy="355600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FB82F4CB-BCEF-E14B-BD95-5B8FDA1E5816}"/>
              </a:ext>
            </a:extLst>
          </p:cNvPr>
          <p:cNvSpPr/>
          <p:nvPr/>
        </p:nvSpPr>
        <p:spPr>
          <a:xfrm>
            <a:off x="2909166" y="2442806"/>
            <a:ext cx="1454727" cy="877527"/>
          </a:xfrm>
          <a:prstGeom prst="wedgeEllipseCallout">
            <a:avLst>
              <a:gd name="adj1" fmla="val 29167"/>
              <a:gd name="adj2" fmla="val 68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# rows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3B47DCB3-314E-DD4F-AF3A-51D21A9C7AEF}"/>
              </a:ext>
            </a:extLst>
          </p:cNvPr>
          <p:cNvSpPr/>
          <p:nvPr/>
        </p:nvSpPr>
        <p:spPr>
          <a:xfrm>
            <a:off x="4848802" y="2243021"/>
            <a:ext cx="1302327" cy="877527"/>
          </a:xfrm>
          <a:prstGeom prst="wedgeEllipseCallout">
            <a:avLst>
              <a:gd name="adj1" fmla="val -76152"/>
              <a:gd name="adj2" fmla="val 9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# cols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B979B-0D13-2844-88DB-5E13350FB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709" y="5857912"/>
            <a:ext cx="3771900" cy="3937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F70E0E8-592C-5E41-A37D-05DEB900E1B4}"/>
              </a:ext>
            </a:extLst>
          </p:cNvPr>
          <p:cNvGrpSpPr/>
          <p:nvPr/>
        </p:nvGrpSpPr>
        <p:grpSpPr>
          <a:xfrm>
            <a:off x="6609482" y="2013845"/>
            <a:ext cx="4896141" cy="2961002"/>
            <a:chOff x="6609482" y="2013845"/>
            <a:chExt cx="4896141" cy="29610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854B5F-8E06-744C-9DFD-EBEFDD3E1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7023" y="3146047"/>
              <a:ext cx="4038600" cy="1828800"/>
            </a:xfrm>
            <a:prstGeom prst="rect">
              <a:avLst/>
            </a:prstGeom>
          </p:spPr>
        </p:pic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C1479D15-C0C3-764E-B2A7-2AC4F101ECBE}"/>
                </a:ext>
              </a:extLst>
            </p:cNvPr>
            <p:cNvSpPr/>
            <p:nvPr/>
          </p:nvSpPr>
          <p:spPr>
            <a:xfrm>
              <a:off x="7064662" y="3146047"/>
              <a:ext cx="402361" cy="170304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C646AC2F-5500-E446-95AC-F0C58D3BFC11}"/>
                </a:ext>
              </a:extLst>
            </p:cNvPr>
            <p:cNvSpPr/>
            <p:nvPr/>
          </p:nvSpPr>
          <p:spPr>
            <a:xfrm rot="5400000">
              <a:off x="9593297" y="990594"/>
              <a:ext cx="424514" cy="3096491"/>
            </a:xfrm>
            <a:prstGeom prst="leftBrace">
              <a:avLst>
                <a:gd name="adj1" fmla="val 8333"/>
                <a:gd name="adj2" fmla="val 5358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C0E98B-C2E7-824A-9F82-1329A7ACF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9482" y="3908669"/>
              <a:ext cx="254000" cy="177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B804ED-9FF5-CE4B-853E-00DD202B8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27754" y="2013845"/>
              <a:ext cx="1778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7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45E0-6711-7C47-A2E7-B262010B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801"/>
            <a:ext cx="10515600" cy="1325563"/>
          </a:xfrm>
        </p:spPr>
        <p:txBody>
          <a:bodyPr/>
          <a:lstStyle/>
          <a:p>
            <a:r>
              <a:rPr lang="en-US" dirty="0"/>
              <a:t>Matrix—matrix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9977-77B8-584D-9064-87F854C0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455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)) is a linear transformation, too.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31F9C-E4AB-174E-AFA0-86A6349A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2" y="1818407"/>
            <a:ext cx="112760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0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6A4-680D-E440-B9DE-00EDA68E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matrix product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987F1-F4D9-1542-BC9B-C5D2B708D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3106582"/>
            <a:ext cx="105029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500C6-0368-3141-8B97-F2B7E182E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217" y="1941828"/>
            <a:ext cx="1130300" cy="26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AA9F6D-8E3D-DD41-B380-86ACEFADF520}"/>
                  </a:ext>
                </a:extLst>
              </p14:cNvPr>
              <p14:cNvContentPartPr/>
              <p14:nvPr/>
            </p14:nvContentPartPr>
            <p14:xfrm>
              <a:off x="973887" y="3624422"/>
              <a:ext cx="3111480" cy="6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AA9F6D-8E3D-DD41-B380-86ACEFADF5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887" y="3516782"/>
                <a:ext cx="32191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DC1108-F465-CB45-9AFB-91E2EAF61598}"/>
                  </a:ext>
                </a:extLst>
              </p14:cNvPr>
              <p14:cNvContentPartPr/>
              <p14:nvPr/>
            </p14:nvContentPartPr>
            <p14:xfrm>
              <a:off x="5273869" y="2856829"/>
              <a:ext cx="477360" cy="2123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DC1108-F465-CB45-9AFB-91E2EAF615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0229" y="2748829"/>
                <a:ext cx="585000" cy="23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0A8C78-EC03-5248-9C5E-7499F90FBE05}"/>
                  </a:ext>
                </a:extLst>
              </p14:cNvPr>
              <p14:cNvContentPartPr/>
              <p14:nvPr/>
            </p14:nvContentPartPr>
            <p14:xfrm>
              <a:off x="8982807" y="3518762"/>
              <a:ext cx="531360" cy="27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0A8C78-EC03-5248-9C5E-7499F90FBE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28807" y="3411122"/>
                <a:ext cx="639000" cy="4939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6F535B-2B52-5344-A840-40739FB4C5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7755" y="1825688"/>
            <a:ext cx="2247900" cy="80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407532-D4AB-7C43-ABC5-632D5BDD56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5949" y="5981150"/>
            <a:ext cx="1473200" cy="33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087899-B390-7D43-89C6-9DF7485EAFBC}"/>
              </a:ext>
            </a:extLst>
          </p:cNvPr>
          <p:cNvSpPr txBox="1"/>
          <p:nvPr/>
        </p:nvSpPr>
        <p:spPr>
          <a:xfrm>
            <a:off x="629116" y="5416176"/>
            <a:ext cx="512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since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matrix, we write</a:t>
            </a:r>
          </a:p>
        </p:txBody>
      </p:sp>
    </p:spTree>
    <p:extLst>
      <p:ext uri="{BB962C8B-B14F-4D97-AF65-F5344CB8AC3E}">
        <p14:creationId xmlns:p14="http://schemas.microsoft.com/office/powerpoint/2010/main" val="105553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D522-F426-544D-9459-41B35A78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matrix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B2B0C-0050-A146-B457-5A88D333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Transpose: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Hermitian adjoint: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Inner product as matrix product: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BBB28-A129-F640-802D-CBC40B95C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0" y="2039535"/>
            <a:ext cx="5930900" cy="13335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1729D8-7C81-3046-A925-1C1987DC8E8C}"/>
              </a:ext>
            </a:extLst>
          </p:cNvPr>
          <p:cNvGrpSpPr/>
          <p:nvPr/>
        </p:nvGrpSpPr>
        <p:grpSpPr>
          <a:xfrm>
            <a:off x="3130550" y="3570821"/>
            <a:ext cx="6134100" cy="1598646"/>
            <a:chOff x="3130550" y="3570821"/>
            <a:chExt cx="6134100" cy="15986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5E5321-D8BE-E942-B01F-E41C41CF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550" y="3835967"/>
              <a:ext cx="6134100" cy="13335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44F2B5-BD24-3E48-9FB7-5B27B5B200A8}"/>
                    </a:ext>
                  </a:extLst>
                </p14:cNvPr>
                <p14:cNvContentPartPr/>
                <p14:nvPr/>
              </p14:nvContentPartPr>
              <p14:xfrm>
                <a:off x="8249509" y="3570821"/>
                <a:ext cx="371520" cy="46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44F2B5-BD24-3E48-9FB7-5B27B5B200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1869" y="3553181"/>
                  <a:ext cx="4071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AE8A3A-F259-144E-92DD-A7FA5E7635E6}"/>
                    </a:ext>
                  </a:extLst>
                </p14:cNvPr>
                <p14:cNvContentPartPr/>
                <p14:nvPr/>
              </p14:nvContentPartPr>
              <p14:xfrm>
                <a:off x="5044386" y="4660067"/>
                <a:ext cx="455400" cy="50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AE8A3A-F259-144E-92DD-A7FA5E7635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6746" y="4642427"/>
                  <a:ext cx="491040" cy="545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C50C4-22DA-C649-81A2-335EE863F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5250" y="6002029"/>
            <a:ext cx="17399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95F7C9-E875-604A-B76C-C8FF638029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577" y="5001595"/>
            <a:ext cx="2616200" cy="1638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ADBE2DE-C5C2-B74D-887B-2224D2DA886E}"/>
                  </a:ext>
                </a:extLst>
              </p14:cNvPr>
              <p14:cNvContentPartPr/>
              <p14:nvPr/>
            </p14:nvContentPartPr>
            <p14:xfrm>
              <a:off x="4779447" y="5793262"/>
              <a:ext cx="3218760" cy="75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ADBE2DE-C5C2-B74D-887B-2224D2DA8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0807" y="5784262"/>
                <a:ext cx="3236400" cy="7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1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5C74-7CA3-FA42-B7EA-4E0C168E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matrices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74DB-D147-C545-9C3D-E705A03DB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Matrices are very central to quantum chemistry and numerical methods in general</a:t>
            </a:r>
          </a:p>
        </p:txBody>
      </p:sp>
    </p:spTree>
    <p:extLst>
      <p:ext uri="{BB962C8B-B14F-4D97-AF65-F5344CB8AC3E}">
        <p14:creationId xmlns:p14="http://schemas.microsoft.com/office/powerpoint/2010/main" val="211274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19862</TotalTime>
  <Words>1962</Words>
  <Application>Microsoft Macintosh PowerPoint</Application>
  <PresentationFormat>Widescreen</PresentationFormat>
  <Paragraphs>272</Paragraphs>
  <Slides>49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Avenir Book</vt:lpstr>
      <vt:lpstr>Avenir Light</vt:lpstr>
      <vt:lpstr>Calibri</vt:lpstr>
      <vt:lpstr>Times New Roman</vt:lpstr>
      <vt:lpstr>Office Theme</vt:lpstr>
      <vt:lpstr>PowerPoint Presentation</vt:lpstr>
      <vt:lpstr>Where to find the material</vt:lpstr>
      <vt:lpstr>Matrices</vt:lpstr>
      <vt:lpstr>Matrices = linear transformations</vt:lpstr>
      <vt:lpstr>Space of matrices</vt:lpstr>
      <vt:lpstr>Matrix—matrix product</vt:lpstr>
      <vt:lpstr>Computing the matrix product</vt:lpstr>
      <vt:lpstr>Important matrix operations</vt:lpstr>
      <vt:lpstr>More on matrices</vt:lpstr>
      <vt:lpstr>Examples of matrices working in 2D Euclidean space</vt:lpstr>
      <vt:lpstr>The structure of a matrix</vt:lpstr>
      <vt:lpstr>PowerPoint Presentation</vt:lpstr>
      <vt:lpstr>Example</vt:lpstr>
      <vt:lpstr>Systems of linear equations</vt:lpstr>
      <vt:lpstr>Gaussian elimination</vt:lpstr>
      <vt:lpstr>Inverse matrix</vt:lpstr>
      <vt:lpstr>Example cont.</vt:lpstr>
      <vt:lpstr>Special classes of matrices</vt:lpstr>
      <vt:lpstr>Notation for n-dim Hilbert spaces</vt:lpstr>
      <vt:lpstr>PowerPoint Presentation</vt:lpstr>
      <vt:lpstr>What’s so special about Hermitian A?</vt:lpstr>
      <vt:lpstr>PowerPoint Presentation</vt:lpstr>
      <vt:lpstr>What characterizes a unitary matrix?</vt:lpstr>
      <vt:lpstr>What does a unitary matrix do?</vt:lpstr>
      <vt:lpstr>Example</vt:lpstr>
      <vt:lpstr>Matrix decompositions</vt:lpstr>
      <vt:lpstr>Eigenvalue equation</vt:lpstr>
      <vt:lpstr>PowerPoint Presentation</vt:lpstr>
      <vt:lpstr>PowerPoint Presentation</vt:lpstr>
      <vt:lpstr>Example</vt:lpstr>
      <vt:lpstr>General finite-dimensional vector spaces</vt:lpstr>
      <vt:lpstr>Space of polynomials</vt:lpstr>
      <vt:lpstr>Space of matrices</vt:lpstr>
      <vt:lpstr>A finite-dimensional C*-algebra</vt:lpstr>
      <vt:lpstr>Inner product, norm</vt:lpstr>
      <vt:lpstr>General vector spaces</vt:lpstr>
      <vt:lpstr>PowerPoint Presentation</vt:lpstr>
      <vt:lpstr>PowerPoint Presentation</vt:lpstr>
      <vt:lpstr>Basis for finite-dimensional spaces</vt:lpstr>
      <vt:lpstr>Example</vt:lpstr>
      <vt:lpstr>Examples: bases in the plane</vt:lpstr>
      <vt:lpstr>PowerPoint Presentation</vt:lpstr>
      <vt:lpstr>All finite dimensional vector spaces are isomorphic – the same</vt:lpstr>
      <vt:lpstr>Finite-dimensional Hilbert spaces</vt:lpstr>
      <vt:lpstr>All finite-dimensional Hilbert spaces are the same</vt:lpstr>
      <vt:lpstr>PowerPoint Presentation</vt:lpstr>
      <vt:lpstr>More on matrices</vt:lpstr>
      <vt:lpstr>Examples of matrices working in 2D Euclidean space</vt:lpstr>
      <vt:lpstr>End of lecture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Simen Kvaal</dc:creator>
  <cp:lastModifiedBy>Simen Kvaal</cp:lastModifiedBy>
  <cp:revision>112</cp:revision>
  <cp:lastPrinted>2022-09-14T10:10:10Z</cp:lastPrinted>
  <dcterms:created xsi:type="dcterms:W3CDTF">2022-09-11T10:09:47Z</dcterms:created>
  <dcterms:modified xsi:type="dcterms:W3CDTF">2024-09-08T15:16:36Z</dcterms:modified>
</cp:coreProperties>
</file>